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Lst>
  <p:sldSz cx="121932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cover_bg_ebca2a1l.png"/>
          <p:cNvPicPr>
            <a:picLocks noChangeAspect="1"/>
          </p:cNvPicPr>
          <p:nvPr/>
        </p:nvPicPr>
        <p:blipFill>
          <a:blip r:embed="rId2"/>
          <a:stretch>
            <a:fillRect/>
          </a:stretch>
        </p:blipFill>
        <p:spPr>
          <a:xfrm>
            <a:off x="0" y="0"/>
            <a:ext cx="12193200" cy="6858000"/>
          </a:xfrm>
          <a:prstGeom prst="rect">
            <a:avLst/>
          </a:prstGeom>
        </p:spPr>
      </p:pic>
      <p:pic>
        <p:nvPicPr>
          <p:cNvPr id="3" name="Picture 2" descr="knowsis_logo_mark.png"/>
          <p:cNvPicPr>
            <a:picLocks noChangeAspect="1"/>
          </p:cNvPicPr>
          <p:nvPr/>
        </p:nvPicPr>
        <p:blipFill>
          <a:blip r:embed="rId3"/>
          <a:stretch>
            <a:fillRect/>
          </a:stretch>
        </p:blipFill>
        <p:spPr>
          <a:xfrm>
            <a:off x="540000" y="540000"/>
            <a:ext cx="467605" cy="503999"/>
          </a:xfrm>
          <a:prstGeom prst="rect">
            <a:avLst/>
          </a:prstGeom>
        </p:spPr>
      </p:pic>
      <p:sp>
        <p:nvSpPr>
          <p:cNvPr id="4" name="TextBox 3"/>
          <p:cNvSpPr txBox="1"/>
          <p:nvPr/>
        </p:nvSpPr>
        <p:spPr>
          <a:xfrm>
            <a:off x="1152000" y="558000"/>
            <a:ext cx="2880000" cy="503999"/>
          </a:xfrm>
          <a:prstGeom prst="rect">
            <a:avLst/>
          </a:prstGeom>
          <a:noFill/>
        </p:spPr>
        <p:txBody>
          <a:bodyPr wrap="none" lIns="0" tIns="0">
            <a:spAutoFit/>
          </a:bodyPr>
          <a:lstStyle/>
          <a:p>
            <a:pPr algn="l"/>
            <a:r>
              <a:rPr sz="3000" b="1" i="0">
                <a:solidFill>
                  <a:srgbClr val="FFFFFF"/>
                </a:solidFill>
                <a:latin typeface="Poppins"/>
              </a:rPr>
              <a:t>KNOW</a:t>
            </a:r>
            <a:r>
              <a:rPr sz="3000" b="1" i="0">
                <a:solidFill>
                  <a:srgbClr val="BF9000"/>
                </a:solidFill>
                <a:latin typeface="Poppins"/>
              </a:rPr>
              <a:t>SIS</a:t>
            </a:r>
          </a:p>
        </p:txBody>
      </p:sp>
      <p:sp>
        <p:nvSpPr>
          <p:cNvPr id="5" name="TextBox 4"/>
          <p:cNvSpPr txBox="1"/>
          <p:nvPr/>
        </p:nvSpPr>
        <p:spPr>
          <a:xfrm>
            <a:off x="8773200" y="702000"/>
            <a:ext cx="2880000" cy="216000"/>
          </a:xfrm>
          <a:prstGeom prst="rect">
            <a:avLst/>
          </a:prstGeom>
          <a:noFill/>
        </p:spPr>
        <p:txBody>
          <a:bodyPr wrap="none" rIns="0" tIns="0">
            <a:spAutoFit/>
          </a:bodyPr>
          <a:lstStyle/>
          <a:p>
            <a:pPr algn="r"/>
            <a:r>
              <a:rPr sz="1100" b="1" i="0">
                <a:solidFill>
                  <a:srgbClr val="BF9000"/>
                </a:solidFill>
                <a:latin typeface="Poppins"/>
              </a:rPr>
              <a:t>D E L I V E R Y   R E P O R T</a:t>
            </a:r>
          </a:p>
        </p:txBody>
      </p:sp>
      <p:sp>
        <p:nvSpPr>
          <p:cNvPr id="6" name="TextBox 5"/>
          <p:cNvSpPr txBox="1"/>
          <p:nvPr/>
        </p:nvSpPr>
        <p:spPr>
          <a:xfrm>
            <a:off x="540000" y="2340000"/>
            <a:ext cx="11113200" cy="288000"/>
          </a:xfrm>
          <a:prstGeom prst="rect">
            <a:avLst/>
          </a:prstGeom>
          <a:noFill/>
        </p:spPr>
        <p:txBody>
          <a:bodyPr wrap="none" lIns="0" tIns="0">
            <a:spAutoFit/>
          </a:bodyPr>
          <a:lstStyle/>
          <a:p>
            <a:pPr algn="ctr"/>
            <a:r>
              <a:rPr sz="1400" b="1" i="0">
                <a:solidFill>
                  <a:srgbClr val="BF9000"/>
                </a:solidFill>
                <a:latin typeface="Poppins"/>
              </a:rPr>
              <a:t>C X C A T A L Y S T   ·   PRO   T I E R</a:t>
            </a:r>
          </a:p>
        </p:txBody>
      </p:sp>
      <p:sp>
        <p:nvSpPr>
          <p:cNvPr id="7" name="Rectangle 6"/>
          <p:cNvSpPr/>
          <p:nvPr/>
        </p:nvSpPr>
        <p:spPr>
          <a:xfrm>
            <a:off x="5736600" y="2700000"/>
            <a:ext cx="720000" cy="288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0000" y="2880000"/>
            <a:ext cx="11113200" cy="792000"/>
          </a:xfrm>
          <a:prstGeom prst="rect">
            <a:avLst/>
          </a:prstGeom>
          <a:noFill/>
        </p:spPr>
        <p:txBody>
          <a:bodyPr wrap="square" lIns="0" tIns="0">
            <a:noAutofit/>
          </a:bodyPr>
          <a:lstStyle/>
          <a:p>
            <a:pPr algn="ctr"/>
            <a:r>
              <a:rPr sz="5200" b="1" i="0">
                <a:solidFill>
                  <a:srgbClr val="FFFFFF"/>
                </a:solidFill>
                <a:latin typeface="Poppins"/>
              </a:rPr>
              <a:t>NPS Driver Intelligence</a:t>
            </a:r>
          </a:p>
        </p:txBody>
      </p:sp>
      <p:sp>
        <p:nvSpPr>
          <p:cNvPr id="9" name="TextBox 8"/>
          <p:cNvSpPr txBox="1"/>
          <p:nvPr/>
        </p:nvSpPr>
        <p:spPr>
          <a:xfrm>
            <a:off x="540000" y="3744000"/>
            <a:ext cx="11113200" cy="324000"/>
          </a:xfrm>
          <a:prstGeom prst="rect">
            <a:avLst/>
          </a:prstGeom>
          <a:noFill/>
        </p:spPr>
        <p:txBody>
          <a:bodyPr wrap="none" lIns="0" tIns="0">
            <a:spAutoFit/>
          </a:bodyPr>
          <a:lstStyle/>
          <a:p>
            <a:pPr algn="ctr"/>
            <a:r>
              <a:rPr sz="2200" b="0" i="0">
                <a:solidFill>
                  <a:srgbClr val="E6E8EE"/>
                </a:solidFill>
                <a:latin typeface="Poppins"/>
              </a:rPr>
              <a:t>Retail banking  ·  1200 respondents</a:t>
            </a:r>
          </a:p>
        </p:txBody>
      </p:sp>
      <p:sp>
        <p:nvSpPr>
          <p:cNvPr id="10" name="TextBox 9"/>
          <p:cNvSpPr txBox="1"/>
          <p:nvPr/>
        </p:nvSpPr>
        <p:spPr>
          <a:xfrm>
            <a:off x="540000" y="4104000"/>
            <a:ext cx="11113200" cy="251999"/>
          </a:xfrm>
          <a:prstGeom prst="rect">
            <a:avLst/>
          </a:prstGeom>
          <a:noFill/>
        </p:spPr>
        <p:txBody>
          <a:bodyPr wrap="none" lIns="0" tIns="0">
            <a:spAutoFit/>
          </a:bodyPr>
          <a:lstStyle/>
          <a:p>
            <a:pPr algn="ctr"/>
            <a:r>
              <a:rPr sz="1600" b="0" i="0">
                <a:solidFill>
                  <a:srgbClr val="AAB4C8"/>
                </a:solidFill>
                <a:latin typeface="Poppins"/>
              </a:rPr>
              <a:t>12 April 2026</a:t>
            </a:r>
          </a:p>
        </p:txBody>
      </p:sp>
      <p:sp>
        <p:nvSpPr>
          <p:cNvPr id="11" name="TextBox 10"/>
          <p:cNvSpPr txBox="1"/>
          <p:nvPr/>
        </p:nvSpPr>
        <p:spPr>
          <a:xfrm>
            <a:off x="540000" y="6102000"/>
            <a:ext cx="11113200" cy="216000"/>
          </a:xfrm>
          <a:prstGeom prst="rect">
            <a:avLst/>
          </a:prstGeom>
          <a:noFill/>
        </p:spPr>
        <p:txBody>
          <a:bodyPr wrap="none" lIns="0">
            <a:spAutoFit/>
          </a:bodyPr>
          <a:lstStyle/>
          <a:p>
            <a:pPr algn="ctr"/>
            <a:r>
              <a:rPr sz="1300" b="0" i="0">
                <a:solidFill>
                  <a:srgbClr val="E6E8EE"/>
                </a:solidFill>
                <a:latin typeface="Poppins"/>
              </a:rPr>
              <a:t>Prepared by Knowsis (Pty) Ltd.</a:t>
            </a:r>
          </a:p>
        </p:txBody>
      </p:sp>
      <p:sp>
        <p:nvSpPr>
          <p:cNvPr id="12" name="TextBox 11"/>
          <p:cNvSpPr txBox="1"/>
          <p:nvPr/>
        </p:nvSpPr>
        <p:spPr>
          <a:xfrm>
            <a:off x="540000" y="6462000"/>
            <a:ext cx="11113200" cy="216000"/>
          </a:xfrm>
          <a:prstGeom prst="rect">
            <a:avLst/>
          </a:prstGeom>
          <a:noFill/>
        </p:spPr>
        <p:txBody>
          <a:bodyPr wrap="none" lIns="0">
            <a:spAutoFit/>
          </a:bodyPr>
          <a:lstStyle/>
          <a:p>
            <a:pPr algn="ctr"/>
            <a:r>
              <a:rPr sz="1000" b="0" i="0">
                <a:solidFill>
                  <a:srgbClr val="AAB4C8"/>
                </a:solidFill>
                <a:latin typeface="Poppins"/>
              </a:rPr>
              <a:t>C O N F I D E N T I A L</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10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Driver table (continued)</a:t>
            </a:r>
          </a:p>
        </p:txBody>
      </p:sp>
      <p:graphicFrame>
        <p:nvGraphicFramePr>
          <p:cNvPr id="9" name="Table 8"/>
          <p:cNvGraphicFramePr>
            <a:graphicFrameLocks noGrp="1"/>
          </p:cNvGraphicFramePr>
          <p:nvPr/>
        </p:nvGraphicFramePr>
        <p:xfrm>
          <a:off x="540000" y="1332000"/>
          <a:ext cx="11113200" cy="3491999"/>
        </p:xfrm>
        <a:graphic>
          <a:graphicData uri="http://schemas.openxmlformats.org/drawingml/2006/table">
            <a:tbl>
              <a:tblPr firstRow="1" bandRow="1">
                <a:tableStyleId>{5C22544A-7EE6-4342-B048-85BDC9FD1C3A}</a:tableStyleId>
              </a:tblPr>
              <a:tblGrid>
                <a:gridCol w="3778488"/>
                <a:gridCol w="1111320"/>
                <a:gridCol w="1000188"/>
                <a:gridCol w="1222452"/>
                <a:gridCol w="1222452"/>
                <a:gridCol w="1222452"/>
                <a:gridCol w="1555848"/>
              </a:tblGrid>
              <a:tr h="251999">
                <a:tc>
                  <a:txBody>
                    <a:bodyPr wrap="square"/>
                    <a:lstStyle/>
                    <a:p>
                      <a:pPr algn="ctr"/>
                      <a:r>
                        <a:rPr sz="1050" b="1" i="0">
                          <a:solidFill>
                            <a:srgbClr val="FFFFFF"/>
                          </a:solidFill>
                          <a:latin typeface="Poppins"/>
                        </a:rPr>
                        <a:t>Theme</a:t>
                      </a:r>
                    </a:p>
                  </a:txBody>
                  <a:tcPr marL="54000" marR="54000" marT="28800" marB="28800" anchor="ctr">
                    <a:solidFill>
                      <a:srgbClr val="142440"/>
                    </a:solidFill>
                  </a:tcPr>
                </a:tc>
                <a:tc>
                  <a:txBody>
                    <a:bodyPr wrap="square"/>
                    <a:lstStyle/>
                    <a:p>
                      <a:pPr algn="ctr"/>
                      <a:r>
                        <a:rPr sz="1050" b="1" i="0">
                          <a:solidFill>
                            <a:srgbClr val="FFFFFF"/>
                          </a:solidFill>
                          <a:latin typeface="Poppins"/>
                        </a:rPr>
                        <a:t>Importance</a:t>
                      </a:r>
                    </a:p>
                  </a:txBody>
                  <a:tcPr marL="54000" marR="54000" marT="28800" marB="28800" anchor="ctr">
                    <a:solidFill>
                      <a:srgbClr val="142440"/>
                    </a:solidFill>
                  </a:tcPr>
                </a:tc>
                <a:tc>
                  <a:txBody>
                    <a:bodyPr wrap="square"/>
                    <a:lstStyle/>
                    <a:p>
                      <a:pPr algn="ctr"/>
                      <a:r>
                        <a:rPr sz="1050" b="1" i="0">
                          <a:solidFill>
                            <a:srgbClr val="FFFFFF"/>
                          </a:solidFill>
                          <a:latin typeface="Poppins"/>
                        </a:rPr>
                        <a:t>Impact</a:t>
                      </a:r>
                    </a:p>
                  </a:txBody>
                  <a:tcPr marL="54000" marR="54000" marT="28800" marB="28800" anchor="ctr">
                    <a:solidFill>
                      <a:srgbClr val="142440"/>
                    </a:solidFill>
                  </a:tcPr>
                </a:tc>
                <a:tc>
                  <a:txBody>
                    <a:bodyPr wrap="square"/>
                    <a:lstStyle/>
                    <a:p>
                      <a:pPr algn="ctr"/>
                      <a:r>
                        <a:rPr sz="1050" b="1" i="0">
                          <a:solidFill>
                            <a:srgbClr val="FFFFFF"/>
                          </a:solidFill>
                          <a:latin typeface="Poppins"/>
                        </a:rPr>
                        <a:t>Performance</a:t>
                      </a:r>
                    </a:p>
                  </a:txBody>
                  <a:tcPr marL="54000" marR="54000" marT="28800" marB="28800" anchor="ctr">
                    <a:solidFill>
                      <a:srgbClr val="142440"/>
                    </a:solidFill>
                  </a:tcPr>
                </a:tc>
                <a:tc>
                  <a:txBody>
                    <a:bodyPr wrap="square"/>
                    <a:lstStyle/>
                    <a:p>
                      <a:pPr algn="ctr"/>
                      <a:r>
                        <a:rPr sz="1050" b="1" i="0">
                          <a:solidFill>
                            <a:srgbClr val="FFFFFF"/>
                          </a:solidFill>
                          <a:latin typeface="Poppins"/>
                        </a:rPr>
                        <a:t>Incidence %</a:t>
                      </a:r>
                    </a:p>
                  </a:txBody>
                  <a:tcPr marL="54000" marR="54000" marT="28800" marB="28800" anchor="ctr">
                    <a:solidFill>
                      <a:srgbClr val="142440"/>
                    </a:solidFill>
                  </a:tcPr>
                </a:tc>
                <a:tc>
                  <a:txBody>
                    <a:bodyPr wrap="square"/>
                    <a:lstStyle/>
                    <a:p>
                      <a:pPr algn="ctr"/>
                      <a:r>
                        <a:rPr sz="1050" b="1" i="0">
                          <a:solidFill>
                            <a:srgbClr val="FFFFFF"/>
                          </a:solidFill>
                          <a:latin typeface="Poppins"/>
                        </a:rPr>
                        <a:t>Direction</a:t>
                      </a:r>
                    </a:p>
                  </a:txBody>
                  <a:tcPr marL="54000" marR="54000" marT="28800" marB="28800" anchor="ctr">
                    <a:solidFill>
                      <a:srgbClr val="142440"/>
                    </a:solidFill>
                  </a:tcPr>
                </a:tc>
                <a:tc>
                  <a:txBody>
                    <a:bodyPr wrap="square"/>
                    <a:lstStyle/>
                    <a:p>
                      <a:pPr algn="ctr"/>
                      <a:r>
                        <a:rPr sz="1050" b="1" i="0">
                          <a:solidFill>
                            <a:srgbClr val="FFFFFF"/>
                          </a:solidFill>
                          <a:latin typeface="Poppins"/>
                        </a:rPr>
                        <a:t>Quadrant</a:t>
                      </a:r>
                    </a:p>
                  </a:txBody>
                  <a:tcPr marL="54000" marR="54000" marT="28800" marB="28800" anchor="ctr">
                    <a:solidFill>
                      <a:srgbClr val="142440"/>
                    </a:solidFill>
                  </a:tcPr>
                </a:tc>
              </a:tr>
              <a:tr h="216000">
                <a:tc>
                  <a:txBody>
                    <a:bodyPr wrap="square"/>
                    <a:lstStyle/>
                    <a:p>
                      <a:pPr algn="l"/>
                      <a:r>
                        <a:rPr sz="1000" b="0" i="0">
                          <a:solidFill>
                            <a:srgbClr val="2A2A2A"/>
                          </a:solidFill>
                          <a:latin typeface="Poppins"/>
                        </a:rPr>
                        <a:t>Loyalty rewards engagement</a:t>
                      </a:r>
                    </a:p>
                  </a:txBody>
                  <a:tcPr marL="54000" marR="54000" marT="28800" marB="28800" anchor="ctr">
                    <a:solidFill>
                      <a:srgbClr val="FFFFFF"/>
                    </a:solidFill>
                  </a:tcPr>
                </a:tc>
                <a:tc>
                  <a:txBody>
                    <a:bodyPr wrap="square"/>
                    <a:lstStyle/>
                    <a:p>
                      <a:pPr algn="ctr"/>
                      <a:r>
                        <a:rPr sz="1000" b="0" i="0">
                          <a:solidFill>
                            <a:srgbClr val="2A2A2A"/>
                          </a:solidFill>
                          <a:latin typeface="Poppins"/>
                        </a:rPr>
                        <a:t>36</a:t>
                      </a:r>
                    </a:p>
                  </a:txBody>
                  <a:tcPr marL="54000" marR="54000" marT="28800" marB="28800" anchor="ctr">
                    <a:solidFill>
                      <a:srgbClr val="A4ABB8"/>
                    </a:solidFill>
                  </a:tcPr>
                </a:tc>
                <a:tc>
                  <a:txBody>
                    <a:bodyPr wrap="square"/>
                    <a:lstStyle/>
                    <a:p>
                      <a:pPr algn="ctr"/>
                      <a:r>
                        <a:rPr sz="1000" b="0" i="0">
                          <a:solidFill>
                            <a:srgbClr val="FFFFFF"/>
                          </a:solidFill>
                          <a:latin typeface="Poppins"/>
                        </a:rPr>
                        <a:t>57</a:t>
                      </a:r>
                    </a:p>
                  </a:txBody>
                  <a:tcPr marL="54000" marR="54000" marT="28800" marB="28800" anchor="ctr">
                    <a:solidFill>
                      <a:srgbClr val="757F90"/>
                    </a:solidFill>
                  </a:tcPr>
                </a:tc>
                <a:tc>
                  <a:txBody>
                    <a:bodyPr wrap="square"/>
                    <a:lstStyle/>
                    <a:p>
                      <a:pPr algn="ctr"/>
                      <a:r>
                        <a:rPr sz="1000" b="0" i="0">
                          <a:solidFill>
                            <a:srgbClr val="2A2A2A"/>
                          </a:solidFill>
                          <a:latin typeface="Poppins"/>
                        </a:rPr>
                        <a:t>44</a:t>
                      </a:r>
                    </a:p>
                  </a:txBody>
                  <a:tcPr marL="54000" marR="54000" marT="28800" marB="28800" anchor="ctr">
                    <a:solidFill>
                      <a:srgbClr val="929AA9"/>
                    </a:solidFill>
                  </a:tcPr>
                </a:tc>
                <a:tc>
                  <a:txBody>
                    <a:bodyPr wrap="square"/>
                    <a:lstStyle/>
                    <a:p>
                      <a:pPr algn="ctr"/>
                      <a:r>
                        <a:rPr sz="1000" b="0" i="0">
                          <a:solidFill>
                            <a:srgbClr val="2A2A2A"/>
                          </a:solidFill>
                          <a:latin typeface="Poppins"/>
                        </a:rPr>
                        <a:t>13</a:t>
                      </a:r>
                    </a:p>
                  </a:txBody>
                  <a:tcPr marL="54000" marR="54000" marT="28800" marB="28800" anchor="ctr">
                    <a:solidFill>
                      <a:srgbClr val="FFFFFF"/>
                    </a:solidFill>
                  </a:tcPr>
                </a:tc>
                <a:tc>
                  <a:txBody>
                    <a:bodyPr wrap="square"/>
                    <a:lstStyle/>
                    <a:p>
                      <a:pPr algn="ctr"/>
                      <a:r>
                        <a:rPr sz="1000" b="0" i="0">
                          <a:solidFill>
                            <a:srgbClr val="A8615A"/>
                          </a:solidFill>
                          <a:latin typeface="Poppins"/>
                        </a:rPr>
                        <a:t>Negative</a:t>
                      </a:r>
                    </a:p>
                  </a:txBody>
                  <a:tcPr marL="54000" marR="54000" marT="28800" marB="28800" anchor="ctr">
                    <a:solidFill>
                      <a:srgbClr val="FFFFFF"/>
                    </a:solidFill>
                  </a:tcPr>
                </a:tc>
                <a:tc>
                  <a:txBody>
                    <a:bodyPr wrap="square"/>
                    <a:lstStyle/>
                    <a:p>
                      <a:pPr algn="ctr"/>
                      <a:r>
                        <a:rPr sz="1000" b="1" i="0">
                          <a:solidFill>
                            <a:srgbClr val="142440"/>
                          </a:solidFill>
                          <a:latin typeface="Poppins"/>
                        </a:rPr>
                        <a:t>Consider</a:t>
                      </a:r>
                    </a:p>
                  </a:txBody>
                  <a:tcPr marL="54000" marR="54000" marT="28800" marB="28800" anchor="ctr">
                    <a:solidFill>
                      <a:srgbClr val="DEE4EB"/>
                    </a:solidFill>
                  </a:tcPr>
                </a:tc>
              </a:tr>
              <a:tr h="216000">
                <a:tc>
                  <a:txBody>
                    <a:bodyPr wrap="square"/>
                    <a:lstStyle/>
                    <a:p>
                      <a:pPr algn="l"/>
                      <a:r>
                        <a:rPr sz="1000" b="0" i="0">
                          <a:solidFill>
                            <a:srgbClr val="2A2A2A"/>
                          </a:solidFill>
                          <a:latin typeface="Poppins"/>
                        </a:rPr>
                        <a:t>Interest rate competitiveness</a:t>
                      </a:r>
                    </a:p>
                  </a:txBody>
                  <a:tcPr marL="54000" marR="54000" marT="28800" marB="28800" anchor="ctr">
                    <a:solidFill>
                      <a:srgbClr val="F5F7FB"/>
                    </a:solidFill>
                  </a:tcPr>
                </a:tc>
                <a:tc>
                  <a:txBody>
                    <a:bodyPr wrap="square"/>
                    <a:lstStyle/>
                    <a:p>
                      <a:pPr algn="ctr"/>
                      <a:r>
                        <a:rPr sz="1000" b="0" i="0">
                          <a:solidFill>
                            <a:srgbClr val="2A2A2A"/>
                          </a:solidFill>
                          <a:latin typeface="Poppins"/>
                        </a:rPr>
                        <a:t>36</a:t>
                      </a:r>
                    </a:p>
                  </a:txBody>
                  <a:tcPr marL="54000" marR="54000" marT="28800" marB="28800" anchor="ctr">
                    <a:solidFill>
                      <a:srgbClr val="A4ABB8"/>
                    </a:solidFill>
                  </a:tcPr>
                </a:tc>
                <a:tc>
                  <a:txBody>
                    <a:bodyPr wrap="square"/>
                    <a:lstStyle/>
                    <a:p>
                      <a:pPr algn="ctr"/>
                      <a:r>
                        <a:rPr sz="1000" b="0" i="0">
                          <a:solidFill>
                            <a:srgbClr val="2A2A2A"/>
                          </a:solidFill>
                          <a:latin typeface="Poppins"/>
                        </a:rPr>
                        <a:t>27</a:t>
                      </a:r>
                    </a:p>
                  </a:txBody>
                  <a:tcPr marL="54000" marR="54000" marT="28800" marB="28800" anchor="ctr">
                    <a:solidFill>
                      <a:srgbClr val="B8BEC9"/>
                    </a:solidFill>
                  </a:tcPr>
                </a:tc>
                <a:tc>
                  <a:txBody>
                    <a:bodyPr wrap="square"/>
                    <a:lstStyle/>
                    <a:p>
                      <a:pPr algn="ctr"/>
                      <a:r>
                        <a:rPr sz="1000" b="0" i="0">
                          <a:solidFill>
                            <a:srgbClr val="2A2A2A"/>
                          </a:solidFill>
                          <a:latin typeface="Poppins"/>
                        </a:rPr>
                        <a:t>48</a:t>
                      </a:r>
                    </a:p>
                  </a:txBody>
                  <a:tcPr marL="54000" marR="54000" marT="28800" marB="28800" anchor="ctr">
                    <a:solidFill>
                      <a:srgbClr val="8992A1"/>
                    </a:solidFill>
                  </a:tcPr>
                </a:tc>
                <a:tc>
                  <a:txBody>
                    <a:bodyPr wrap="square"/>
                    <a:lstStyle/>
                    <a:p>
                      <a:pPr algn="ctr"/>
                      <a:r>
                        <a:rPr sz="1000" b="0" i="0">
                          <a:solidFill>
                            <a:srgbClr val="2A2A2A"/>
                          </a:solidFill>
                          <a:latin typeface="Poppins"/>
                        </a:rPr>
                        <a:t>14</a:t>
                      </a:r>
                    </a:p>
                  </a:txBody>
                  <a:tcPr marL="54000" marR="54000" marT="28800" marB="28800" anchor="ctr">
                    <a:solidFill>
                      <a:srgbClr val="F5F7FB"/>
                    </a:solidFill>
                  </a:tcPr>
                </a:tc>
                <a:tc>
                  <a:txBody>
                    <a:bodyPr wrap="square"/>
                    <a:lstStyle/>
                    <a:p>
                      <a:pPr algn="ctr"/>
                      <a:r>
                        <a:rPr sz="1000" b="0" i="0">
                          <a:solidFill>
                            <a:srgbClr val="3F7361"/>
                          </a:solidFill>
                          <a:latin typeface="Poppins"/>
                        </a:rPr>
                        <a:t>Positive</a:t>
                      </a:r>
                    </a:p>
                  </a:txBody>
                  <a:tcPr marL="54000" marR="54000" marT="28800" marB="28800" anchor="ctr">
                    <a:solidFill>
                      <a:srgbClr val="F5F7FB"/>
                    </a:solidFill>
                  </a:tcPr>
                </a:tc>
                <a:tc>
                  <a:txBody>
                    <a:bodyPr wrap="square"/>
                    <a:lstStyle/>
                    <a:p>
                      <a:pPr algn="ctr"/>
                      <a:r>
                        <a:rPr sz="1000" b="1" i="0">
                          <a:solidFill>
                            <a:srgbClr val="142440"/>
                          </a:solidFill>
                          <a:latin typeface="Poppins"/>
                        </a:rPr>
                        <a:t>Deprioritise</a:t>
                      </a:r>
                    </a:p>
                  </a:txBody>
                  <a:tcPr marL="54000" marR="54000" marT="28800" marB="28800" anchor="ctr">
                    <a:solidFill>
                      <a:srgbClr val="FDFDFE"/>
                    </a:solidFill>
                  </a:tcPr>
                </a:tc>
              </a:tr>
              <a:tr h="216000">
                <a:tc>
                  <a:txBody>
                    <a:bodyPr wrap="square"/>
                    <a:lstStyle/>
                    <a:p>
                      <a:pPr algn="l"/>
                      <a:r>
                        <a:rPr sz="1000" b="0" i="0">
                          <a:solidFill>
                            <a:srgbClr val="2A2A2A"/>
                          </a:solidFill>
                          <a:latin typeface="Poppins"/>
                        </a:rPr>
                        <a:t>Telephonic banking wait times</a:t>
                      </a:r>
                    </a:p>
                  </a:txBody>
                  <a:tcPr marL="54000" marR="54000" marT="28800" marB="28800" anchor="ctr">
                    <a:solidFill>
                      <a:srgbClr val="FFFFFF"/>
                    </a:solidFill>
                  </a:tcPr>
                </a:tc>
                <a:tc>
                  <a:txBody>
                    <a:bodyPr wrap="square"/>
                    <a:lstStyle/>
                    <a:p>
                      <a:pPr algn="ctr"/>
                      <a:r>
                        <a:rPr sz="1000" b="0" i="0">
                          <a:solidFill>
                            <a:srgbClr val="2A2A2A"/>
                          </a:solidFill>
                          <a:latin typeface="Poppins"/>
                        </a:rPr>
                        <a:t>35</a:t>
                      </a:r>
                    </a:p>
                  </a:txBody>
                  <a:tcPr marL="54000" marR="54000" marT="28800" marB="28800" anchor="ctr">
                    <a:solidFill>
                      <a:srgbClr val="A6ADBA"/>
                    </a:solidFill>
                  </a:tcPr>
                </a:tc>
                <a:tc>
                  <a:txBody>
                    <a:bodyPr wrap="square"/>
                    <a:lstStyle/>
                    <a:p>
                      <a:pPr algn="ctr"/>
                      <a:r>
                        <a:rPr sz="1000" b="0" i="0">
                          <a:solidFill>
                            <a:srgbClr val="2A2A2A"/>
                          </a:solidFill>
                          <a:latin typeface="Poppins"/>
                        </a:rPr>
                        <a:t>26</a:t>
                      </a:r>
                    </a:p>
                  </a:txBody>
                  <a:tcPr marL="54000" marR="54000" marT="28800" marB="28800" anchor="ctr">
                    <a:solidFill>
                      <a:srgbClr val="BAC0CA"/>
                    </a:solidFill>
                  </a:tcPr>
                </a:tc>
                <a:tc>
                  <a:txBody>
                    <a:bodyPr wrap="square"/>
                    <a:lstStyle/>
                    <a:p>
                      <a:pPr algn="ctr"/>
                      <a:r>
                        <a:rPr sz="1000" b="0" i="0">
                          <a:solidFill>
                            <a:srgbClr val="2A2A2A"/>
                          </a:solidFill>
                          <a:latin typeface="Poppins"/>
                        </a:rPr>
                        <a:t>47</a:t>
                      </a:r>
                    </a:p>
                  </a:txBody>
                  <a:tcPr marL="54000" marR="54000" marT="28800" marB="28800" anchor="ctr">
                    <a:solidFill>
                      <a:srgbClr val="8B94A3"/>
                    </a:solidFill>
                  </a:tcPr>
                </a:tc>
                <a:tc>
                  <a:txBody>
                    <a:bodyPr wrap="square"/>
                    <a:lstStyle/>
                    <a:p>
                      <a:pPr algn="ctr"/>
                      <a:r>
                        <a:rPr sz="1000" b="0" i="0">
                          <a:solidFill>
                            <a:srgbClr val="2A2A2A"/>
                          </a:solidFill>
                          <a:latin typeface="Poppins"/>
                        </a:rPr>
                        <a:t>11</a:t>
                      </a:r>
                    </a:p>
                  </a:txBody>
                  <a:tcPr marL="54000" marR="54000" marT="28800" marB="28800" anchor="ctr">
                    <a:solidFill>
                      <a:srgbClr val="FFFFFF"/>
                    </a:solidFill>
                  </a:tcPr>
                </a:tc>
                <a:tc>
                  <a:txBody>
                    <a:bodyPr wrap="square"/>
                    <a:lstStyle/>
                    <a:p>
                      <a:pPr algn="ctr"/>
                      <a:r>
                        <a:rPr sz="1000" b="0" i="0">
                          <a:solidFill>
                            <a:srgbClr val="3F7361"/>
                          </a:solidFill>
                          <a:latin typeface="Poppins"/>
                        </a:rPr>
                        <a:t>Positive</a:t>
                      </a:r>
                    </a:p>
                  </a:txBody>
                  <a:tcPr marL="54000" marR="54000" marT="28800" marB="28800" anchor="ctr">
                    <a:solidFill>
                      <a:srgbClr val="FFFFFF"/>
                    </a:solidFill>
                  </a:tcPr>
                </a:tc>
                <a:tc>
                  <a:txBody>
                    <a:bodyPr wrap="square"/>
                    <a:lstStyle/>
                    <a:p>
                      <a:pPr algn="ctr"/>
                      <a:r>
                        <a:rPr sz="1000" b="1" i="0">
                          <a:solidFill>
                            <a:srgbClr val="142440"/>
                          </a:solidFill>
                          <a:latin typeface="Poppins"/>
                        </a:rPr>
                        <a:t>Deprioritise</a:t>
                      </a:r>
                    </a:p>
                  </a:txBody>
                  <a:tcPr marL="54000" marR="54000" marT="28800" marB="28800" anchor="ctr">
                    <a:solidFill>
                      <a:srgbClr val="FDFDFE"/>
                    </a:solidFill>
                  </a:tcPr>
                </a:tc>
              </a:tr>
              <a:tr h="216000">
                <a:tc>
                  <a:txBody>
                    <a:bodyPr wrap="square"/>
                    <a:lstStyle/>
                    <a:p>
                      <a:pPr algn="l"/>
                      <a:r>
                        <a:rPr sz="1000" b="0" i="0">
                          <a:solidFill>
                            <a:srgbClr val="2A2A2A"/>
                          </a:solidFill>
                          <a:latin typeface="Poppins"/>
                        </a:rPr>
                        <a:t>Fraud detection clarity</a:t>
                      </a:r>
                    </a:p>
                  </a:txBody>
                  <a:tcPr marL="54000" marR="54000" marT="28800" marB="28800" anchor="ctr">
                    <a:solidFill>
                      <a:srgbClr val="F5F7FB"/>
                    </a:solidFill>
                  </a:tcPr>
                </a:tc>
                <a:tc>
                  <a:txBody>
                    <a:bodyPr wrap="square"/>
                    <a:lstStyle/>
                    <a:p>
                      <a:pPr algn="ctr"/>
                      <a:r>
                        <a:rPr sz="1000" b="0" i="0">
                          <a:solidFill>
                            <a:srgbClr val="2A2A2A"/>
                          </a:solidFill>
                          <a:latin typeface="Poppins"/>
                        </a:rPr>
                        <a:t>34</a:t>
                      </a:r>
                    </a:p>
                  </a:txBody>
                  <a:tcPr marL="54000" marR="54000" marT="28800" marB="28800" anchor="ctr">
                    <a:solidFill>
                      <a:srgbClr val="A8AFBB"/>
                    </a:solidFill>
                  </a:tcPr>
                </a:tc>
                <a:tc>
                  <a:txBody>
                    <a:bodyPr wrap="square"/>
                    <a:lstStyle/>
                    <a:p>
                      <a:pPr algn="ctr"/>
                      <a:r>
                        <a:rPr sz="1000" b="0" i="0">
                          <a:solidFill>
                            <a:srgbClr val="FFFFFF"/>
                          </a:solidFill>
                          <a:latin typeface="Poppins"/>
                        </a:rPr>
                        <a:t>67</a:t>
                      </a:r>
                    </a:p>
                  </a:txBody>
                  <a:tcPr marL="54000" marR="54000" marT="28800" marB="28800" anchor="ctr">
                    <a:solidFill>
                      <a:srgbClr val="5E6A7E"/>
                    </a:solidFill>
                  </a:tcPr>
                </a:tc>
                <a:tc>
                  <a:txBody>
                    <a:bodyPr wrap="square"/>
                    <a:lstStyle/>
                    <a:p>
                      <a:pPr algn="ctr"/>
                      <a:r>
                        <a:rPr sz="1000" b="0" i="0">
                          <a:solidFill>
                            <a:srgbClr val="2A2A2A"/>
                          </a:solidFill>
                          <a:latin typeface="Poppins"/>
                        </a:rPr>
                        <a:t>49</a:t>
                      </a:r>
                    </a:p>
                  </a:txBody>
                  <a:tcPr marL="54000" marR="54000" marT="28800" marB="28800" anchor="ctr">
                    <a:solidFill>
                      <a:srgbClr val="87909F"/>
                    </a:solidFill>
                  </a:tcPr>
                </a:tc>
                <a:tc>
                  <a:txBody>
                    <a:bodyPr wrap="square"/>
                    <a:lstStyle/>
                    <a:p>
                      <a:pPr algn="ctr"/>
                      <a:r>
                        <a:rPr sz="1000" b="0" i="0">
                          <a:solidFill>
                            <a:srgbClr val="2A2A2A"/>
                          </a:solidFill>
                          <a:latin typeface="Poppins"/>
                        </a:rPr>
                        <a:t>17</a:t>
                      </a:r>
                    </a:p>
                  </a:txBody>
                  <a:tcPr marL="54000" marR="54000" marT="28800" marB="28800" anchor="ctr">
                    <a:solidFill>
                      <a:srgbClr val="F5F7FB"/>
                    </a:solidFill>
                  </a:tcPr>
                </a:tc>
                <a:tc>
                  <a:txBody>
                    <a:bodyPr wrap="square"/>
                    <a:lstStyle/>
                    <a:p>
                      <a:pPr algn="ctr"/>
                      <a:r>
                        <a:rPr sz="1000" b="0" i="0">
                          <a:solidFill>
                            <a:srgbClr val="3F7361"/>
                          </a:solidFill>
                          <a:latin typeface="Poppins"/>
                        </a:rPr>
                        <a:t>Positive</a:t>
                      </a:r>
                    </a:p>
                  </a:txBody>
                  <a:tcPr marL="54000" marR="54000" marT="28800" marB="28800" anchor="ctr">
                    <a:solidFill>
                      <a:srgbClr val="F5F7FB"/>
                    </a:solidFill>
                  </a:tcPr>
                </a:tc>
                <a:tc>
                  <a:txBody>
                    <a:bodyPr wrap="square"/>
                    <a:lstStyle/>
                    <a:p>
                      <a:pPr algn="ctr"/>
                      <a:r>
                        <a:rPr sz="1000" b="1" i="0">
                          <a:solidFill>
                            <a:srgbClr val="142440"/>
                          </a:solidFill>
                          <a:latin typeface="Poppins"/>
                        </a:rPr>
                        <a:t>Consider</a:t>
                      </a:r>
                    </a:p>
                  </a:txBody>
                  <a:tcPr marL="54000" marR="54000" marT="28800" marB="28800" anchor="ctr">
                    <a:solidFill>
                      <a:srgbClr val="DEE4EB"/>
                    </a:solidFill>
                  </a:tcPr>
                </a:tc>
              </a:tr>
              <a:tr h="216000">
                <a:tc>
                  <a:txBody>
                    <a:bodyPr wrap="square"/>
                    <a:lstStyle/>
                    <a:p>
                      <a:pPr algn="l"/>
                      <a:r>
                        <a:rPr sz="1000" b="0" i="0">
                          <a:solidFill>
                            <a:srgbClr val="2A2A2A"/>
                          </a:solidFill>
                          <a:latin typeface="Poppins"/>
                        </a:rPr>
                        <a:t>Branch security environment</a:t>
                      </a:r>
                    </a:p>
                  </a:txBody>
                  <a:tcPr marL="54000" marR="54000" marT="28800" marB="28800" anchor="ctr">
                    <a:solidFill>
                      <a:srgbClr val="FFFFFF"/>
                    </a:solidFill>
                  </a:tcPr>
                </a:tc>
                <a:tc>
                  <a:txBody>
                    <a:bodyPr wrap="square"/>
                    <a:lstStyle/>
                    <a:p>
                      <a:pPr algn="ctr"/>
                      <a:r>
                        <a:rPr sz="1000" b="0" i="0">
                          <a:solidFill>
                            <a:srgbClr val="2A2A2A"/>
                          </a:solidFill>
                          <a:latin typeface="Poppins"/>
                        </a:rPr>
                        <a:t>33</a:t>
                      </a:r>
                    </a:p>
                  </a:txBody>
                  <a:tcPr marL="54000" marR="54000" marT="28800" marB="28800" anchor="ctr">
                    <a:solidFill>
                      <a:srgbClr val="ABB1BD"/>
                    </a:solidFill>
                  </a:tcPr>
                </a:tc>
                <a:tc>
                  <a:txBody>
                    <a:bodyPr wrap="square"/>
                    <a:lstStyle/>
                    <a:p>
                      <a:pPr algn="ctr"/>
                      <a:r>
                        <a:rPr sz="1000" b="0" i="0">
                          <a:solidFill>
                            <a:srgbClr val="2A2A2A"/>
                          </a:solidFill>
                          <a:latin typeface="Poppins"/>
                        </a:rPr>
                        <a:t>24</a:t>
                      </a:r>
                    </a:p>
                  </a:txBody>
                  <a:tcPr marL="54000" marR="54000" marT="28800" marB="28800" anchor="ctr">
                    <a:solidFill>
                      <a:srgbClr val="BFC4CE"/>
                    </a:solidFill>
                  </a:tcPr>
                </a:tc>
                <a:tc>
                  <a:txBody>
                    <a:bodyPr wrap="square"/>
                    <a:lstStyle/>
                    <a:p>
                      <a:pPr algn="ctr"/>
                      <a:r>
                        <a:rPr sz="1000" b="0" i="0">
                          <a:solidFill>
                            <a:srgbClr val="FFFFFF"/>
                          </a:solidFill>
                          <a:latin typeface="Poppins"/>
                        </a:rPr>
                        <a:t>73</a:t>
                      </a:r>
                    </a:p>
                  </a:txBody>
                  <a:tcPr marL="54000" marR="54000" marT="28800" marB="28800" anchor="ctr">
                    <a:solidFill>
                      <a:srgbClr val="515D72"/>
                    </a:solidFill>
                  </a:tcPr>
                </a:tc>
                <a:tc>
                  <a:txBody>
                    <a:bodyPr wrap="square"/>
                    <a:lstStyle/>
                    <a:p>
                      <a:pPr algn="ctr"/>
                      <a:r>
                        <a:rPr sz="1000" b="0" i="0">
                          <a:solidFill>
                            <a:srgbClr val="2A2A2A"/>
                          </a:solidFill>
                          <a:latin typeface="Poppins"/>
                        </a:rPr>
                        <a:t>9</a:t>
                      </a:r>
                    </a:p>
                  </a:txBody>
                  <a:tcPr marL="54000" marR="54000" marT="28800" marB="28800" anchor="ctr">
                    <a:solidFill>
                      <a:srgbClr val="FFFFFF"/>
                    </a:solidFill>
                  </a:tcPr>
                </a:tc>
                <a:tc>
                  <a:txBody>
                    <a:bodyPr wrap="square"/>
                    <a:lstStyle/>
                    <a:p>
                      <a:pPr algn="ctr"/>
                      <a:r>
                        <a:rPr sz="1000" b="0" i="0">
                          <a:solidFill>
                            <a:srgbClr val="3F7361"/>
                          </a:solidFill>
                          <a:latin typeface="Poppins"/>
                        </a:rPr>
                        <a:t>Positive</a:t>
                      </a:r>
                    </a:p>
                  </a:txBody>
                  <a:tcPr marL="54000" marR="54000" marT="28800" marB="28800" anchor="ctr">
                    <a:solidFill>
                      <a:srgbClr val="FFFFFF"/>
                    </a:solidFill>
                  </a:tcPr>
                </a:tc>
                <a:tc>
                  <a:txBody>
                    <a:bodyPr wrap="square"/>
                    <a:lstStyle/>
                    <a:p>
                      <a:pPr algn="ctr"/>
                      <a:r>
                        <a:rPr sz="1000" b="1" i="0">
                          <a:solidFill>
                            <a:srgbClr val="142440"/>
                          </a:solidFill>
                          <a:latin typeface="Poppins"/>
                        </a:rPr>
                        <a:t>Deprioritise</a:t>
                      </a:r>
                    </a:p>
                  </a:txBody>
                  <a:tcPr marL="54000" marR="54000" marT="28800" marB="28800" anchor="ctr">
                    <a:solidFill>
                      <a:srgbClr val="FDFDFE"/>
                    </a:solidFill>
                  </a:tcPr>
                </a:tc>
              </a:tr>
              <a:tr h="216000">
                <a:tc>
                  <a:txBody>
                    <a:bodyPr wrap="square"/>
                    <a:lstStyle/>
                    <a:p>
                      <a:pPr algn="l"/>
                      <a:r>
                        <a:rPr sz="1000" b="0" i="0">
                          <a:solidFill>
                            <a:srgbClr val="2A2A2A"/>
                          </a:solidFill>
                          <a:latin typeface="Poppins"/>
                        </a:rPr>
                        <a:t>SMS transaction alerts</a:t>
                      </a:r>
                    </a:p>
                  </a:txBody>
                  <a:tcPr marL="54000" marR="54000" marT="28800" marB="28800" anchor="ctr">
                    <a:solidFill>
                      <a:srgbClr val="F5F7FB"/>
                    </a:solidFill>
                  </a:tcPr>
                </a:tc>
                <a:tc>
                  <a:txBody>
                    <a:bodyPr wrap="square"/>
                    <a:lstStyle/>
                    <a:p>
                      <a:pPr algn="ctr"/>
                      <a:r>
                        <a:rPr sz="1000" b="0" i="0">
                          <a:solidFill>
                            <a:srgbClr val="2A2A2A"/>
                          </a:solidFill>
                          <a:latin typeface="Poppins"/>
                        </a:rPr>
                        <a:t>32</a:t>
                      </a:r>
                    </a:p>
                  </a:txBody>
                  <a:tcPr marL="54000" marR="54000" marT="28800" marB="28800" anchor="ctr">
                    <a:solidFill>
                      <a:srgbClr val="ADB3BF"/>
                    </a:solidFill>
                  </a:tcPr>
                </a:tc>
                <a:tc>
                  <a:txBody>
                    <a:bodyPr wrap="square"/>
                    <a:lstStyle/>
                    <a:p>
                      <a:pPr algn="ctr"/>
                      <a:r>
                        <a:rPr sz="1000" b="0" i="0">
                          <a:solidFill>
                            <a:srgbClr val="2A2A2A"/>
                          </a:solidFill>
                          <a:latin typeface="Poppins"/>
                        </a:rPr>
                        <a:t>23</a:t>
                      </a:r>
                    </a:p>
                  </a:txBody>
                  <a:tcPr marL="54000" marR="54000" marT="28800" marB="28800" anchor="ctr">
                    <a:solidFill>
                      <a:srgbClr val="C1C6D0"/>
                    </a:solidFill>
                  </a:tcPr>
                </a:tc>
                <a:tc>
                  <a:txBody>
                    <a:bodyPr wrap="square"/>
                    <a:lstStyle/>
                    <a:p>
                      <a:pPr algn="ctr"/>
                      <a:r>
                        <a:rPr sz="1000" b="0" i="0">
                          <a:solidFill>
                            <a:srgbClr val="FFFFFF"/>
                          </a:solidFill>
                          <a:latin typeface="Poppins"/>
                        </a:rPr>
                        <a:t>74</a:t>
                      </a:r>
                    </a:p>
                  </a:txBody>
                  <a:tcPr marL="54000" marR="54000" marT="28800" marB="28800" anchor="ctr">
                    <a:solidFill>
                      <a:srgbClr val="4E5B71"/>
                    </a:solidFill>
                  </a:tcPr>
                </a:tc>
                <a:tc>
                  <a:txBody>
                    <a:bodyPr wrap="square"/>
                    <a:lstStyle/>
                    <a:p>
                      <a:pPr algn="ctr"/>
                      <a:r>
                        <a:rPr sz="1000" b="0" i="0">
                          <a:solidFill>
                            <a:srgbClr val="2A2A2A"/>
                          </a:solidFill>
                          <a:latin typeface="Poppins"/>
                        </a:rPr>
                        <a:t>12</a:t>
                      </a:r>
                    </a:p>
                  </a:txBody>
                  <a:tcPr marL="54000" marR="54000" marT="28800" marB="28800" anchor="ctr">
                    <a:solidFill>
                      <a:srgbClr val="F5F7FB"/>
                    </a:solidFill>
                  </a:tcPr>
                </a:tc>
                <a:tc>
                  <a:txBody>
                    <a:bodyPr wrap="square"/>
                    <a:lstStyle/>
                    <a:p>
                      <a:pPr algn="ctr"/>
                      <a:r>
                        <a:rPr sz="1000" b="0" i="0">
                          <a:solidFill>
                            <a:srgbClr val="3F7361"/>
                          </a:solidFill>
                          <a:latin typeface="Poppins"/>
                        </a:rPr>
                        <a:t>Positive</a:t>
                      </a:r>
                    </a:p>
                  </a:txBody>
                  <a:tcPr marL="54000" marR="54000" marT="28800" marB="28800" anchor="ctr">
                    <a:solidFill>
                      <a:srgbClr val="F5F7FB"/>
                    </a:solidFill>
                  </a:tcPr>
                </a:tc>
                <a:tc>
                  <a:txBody>
                    <a:bodyPr wrap="square"/>
                    <a:lstStyle/>
                    <a:p>
                      <a:pPr algn="ctr"/>
                      <a:r>
                        <a:rPr sz="1000" b="1" i="0">
                          <a:solidFill>
                            <a:srgbClr val="142440"/>
                          </a:solidFill>
                          <a:latin typeface="Poppins"/>
                        </a:rPr>
                        <a:t>Deprioritise</a:t>
                      </a:r>
                    </a:p>
                  </a:txBody>
                  <a:tcPr marL="54000" marR="54000" marT="28800" marB="28800" anchor="ctr">
                    <a:solidFill>
                      <a:srgbClr val="FDFDFE"/>
                    </a:solidFill>
                  </a:tcPr>
                </a:tc>
              </a:tr>
              <a:tr h="216000">
                <a:tc>
                  <a:txBody>
                    <a:bodyPr wrap="square"/>
                    <a:lstStyle/>
                    <a:p>
                      <a:pPr algn="l"/>
                      <a:r>
                        <a:rPr sz="1000" b="0" i="0">
                          <a:solidFill>
                            <a:srgbClr val="2A2A2A"/>
                          </a:solidFill>
                          <a:latin typeface="Poppins"/>
                        </a:rPr>
                        <a:t>Credit card rewards programme</a:t>
                      </a:r>
                    </a:p>
                  </a:txBody>
                  <a:tcPr marL="54000" marR="54000" marT="28800" marB="28800" anchor="ctr">
                    <a:solidFill>
                      <a:srgbClr val="FFFFFF"/>
                    </a:solidFill>
                  </a:tcPr>
                </a:tc>
                <a:tc>
                  <a:txBody>
                    <a:bodyPr wrap="square"/>
                    <a:lstStyle/>
                    <a:p>
                      <a:pPr algn="ctr"/>
                      <a:r>
                        <a:rPr sz="1000" b="0" i="0">
                          <a:solidFill>
                            <a:srgbClr val="2A2A2A"/>
                          </a:solidFill>
                          <a:latin typeface="Poppins"/>
                        </a:rPr>
                        <a:t>31</a:t>
                      </a:r>
                    </a:p>
                  </a:txBody>
                  <a:tcPr marL="54000" marR="54000" marT="28800" marB="28800" anchor="ctr">
                    <a:solidFill>
                      <a:srgbClr val="AFB6C1"/>
                    </a:solidFill>
                  </a:tcPr>
                </a:tc>
                <a:tc>
                  <a:txBody>
                    <a:bodyPr wrap="square"/>
                    <a:lstStyle/>
                    <a:p>
                      <a:pPr algn="ctr"/>
                      <a:r>
                        <a:rPr sz="1000" b="0" i="0">
                          <a:solidFill>
                            <a:srgbClr val="2A2A2A"/>
                          </a:solidFill>
                          <a:latin typeface="Poppins"/>
                        </a:rPr>
                        <a:t>22</a:t>
                      </a:r>
                    </a:p>
                  </a:txBody>
                  <a:tcPr marL="54000" marR="54000" marT="28800" marB="28800" anchor="ctr">
                    <a:solidFill>
                      <a:srgbClr val="C4C9D2"/>
                    </a:solidFill>
                  </a:tcPr>
                </a:tc>
                <a:tc>
                  <a:txBody>
                    <a:bodyPr wrap="square"/>
                    <a:lstStyle/>
                    <a:p>
                      <a:pPr algn="ctr"/>
                      <a:r>
                        <a:rPr sz="1000" b="0" i="0">
                          <a:solidFill>
                            <a:srgbClr val="FFFFFF"/>
                          </a:solidFill>
                          <a:latin typeface="Poppins"/>
                        </a:rPr>
                        <a:t>58</a:t>
                      </a:r>
                    </a:p>
                  </a:txBody>
                  <a:tcPr marL="54000" marR="54000" marT="28800" marB="28800" anchor="ctr">
                    <a:solidFill>
                      <a:srgbClr val="727D8F"/>
                    </a:solidFill>
                  </a:tcPr>
                </a:tc>
                <a:tc>
                  <a:txBody>
                    <a:bodyPr wrap="square"/>
                    <a:lstStyle/>
                    <a:p>
                      <a:pPr algn="ctr"/>
                      <a:r>
                        <a:rPr sz="1000" b="0" i="0">
                          <a:solidFill>
                            <a:srgbClr val="2A2A2A"/>
                          </a:solidFill>
                          <a:latin typeface="Poppins"/>
                        </a:rPr>
                        <a:t>8</a:t>
                      </a:r>
                    </a:p>
                  </a:txBody>
                  <a:tcPr marL="54000" marR="54000" marT="28800" marB="28800" anchor="ctr">
                    <a:solidFill>
                      <a:srgbClr val="FFFFFF"/>
                    </a:solidFill>
                  </a:tcPr>
                </a:tc>
                <a:tc>
                  <a:txBody>
                    <a:bodyPr wrap="square"/>
                    <a:lstStyle/>
                    <a:p>
                      <a:pPr algn="ctr"/>
                      <a:r>
                        <a:rPr sz="1000" b="0" i="0">
                          <a:solidFill>
                            <a:srgbClr val="3F7361"/>
                          </a:solidFill>
                          <a:latin typeface="Poppins"/>
                        </a:rPr>
                        <a:t>Positive</a:t>
                      </a:r>
                    </a:p>
                  </a:txBody>
                  <a:tcPr marL="54000" marR="54000" marT="28800" marB="28800" anchor="ctr">
                    <a:solidFill>
                      <a:srgbClr val="FFFFFF"/>
                    </a:solidFill>
                  </a:tcPr>
                </a:tc>
                <a:tc>
                  <a:txBody>
                    <a:bodyPr wrap="square"/>
                    <a:lstStyle/>
                    <a:p>
                      <a:pPr algn="ctr"/>
                      <a:r>
                        <a:rPr sz="1000" b="1" i="0">
                          <a:solidFill>
                            <a:srgbClr val="142440"/>
                          </a:solidFill>
                          <a:latin typeface="Poppins"/>
                        </a:rPr>
                        <a:t>Deprioritise</a:t>
                      </a:r>
                    </a:p>
                  </a:txBody>
                  <a:tcPr marL="54000" marR="54000" marT="28800" marB="28800" anchor="ctr">
                    <a:solidFill>
                      <a:srgbClr val="FDFDFE"/>
                    </a:solidFill>
                  </a:tcPr>
                </a:tc>
              </a:tr>
              <a:tr h="216000">
                <a:tc>
                  <a:txBody>
                    <a:bodyPr wrap="square"/>
                    <a:lstStyle/>
                    <a:p>
                      <a:pPr algn="l"/>
                      <a:r>
                        <a:rPr sz="1000" b="0" i="0">
                          <a:solidFill>
                            <a:srgbClr val="2A2A2A"/>
                          </a:solidFill>
                          <a:latin typeface="Poppins"/>
                        </a:rPr>
                        <a:t>Investment product transparency</a:t>
                      </a:r>
                    </a:p>
                  </a:txBody>
                  <a:tcPr marL="54000" marR="54000" marT="28800" marB="28800" anchor="ctr">
                    <a:solidFill>
                      <a:srgbClr val="F5F7FB"/>
                    </a:solidFill>
                  </a:tcPr>
                </a:tc>
                <a:tc>
                  <a:txBody>
                    <a:bodyPr wrap="square"/>
                    <a:lstStyle/>
                    <a:p>
                      <a:pPr algn="ctr"/>
                      <a:r>
                        <a:rPr sz="1000" b="0" i="0">
                          <a:solidFill>
                            <a:srgbClr val="2A2A2A"/>
                          </a:solidFill>
                          <a:latin typeface="Poppins"/>
                        </a:rPr>
                        <a:t>29</a:t>
                      </a:r>
                    </a:p>
                  </a:txBody>
                  <a:tcPr marL="54000" marR="54000" marT="28800" marB="28800" anchor="ctr">
                    <a:solidFill>
                      <a:srgbClr val="B4BAC5"/>
                    </a:solidFill>
                  </a:tcPr>
                </a:tc>
                <a:tc>
                  <a:txBody>
                    <a:bodyPr wrap="square"/>
                    <a:lstStyle/>
                    <a:p>
                      <a:pPr algn="ctr"/>
                      <a:r>
                        <a:rPr sz="1000" b="0" i="0">
                          <a:solidFill>
                            <a:srgbClr val="FFFFFF"/>
                          </a:solidFill>
                          <a:latin typeface="Poppins"/>
                        </a:rPr>
                        <a:t>61</a:t>
                      </a:r>
                    </a:p>
                  </a:txBody>
                  <a:tcPr marL="54000" marR="54000" marT="28800" marB="28800" anchor="ctr">
                    <a:solidFill>
                      <a:srgbClr val="6C7689"/>
                    </a:solidFill>
                  </a:tcPr>
                </a:tc>
                <a:tc>
                  <a:txBody>
                    <a:bodyPr wrap="square"/>
                    <a:lstStyle/>
                    <a:p>
                      <a:pPr algn="ctr"/>
                      <a:r>
                        <a:rPr sz="1000" b="0" i="0">
                          <a:solidFill>
                            <a:srgbClr val="FFFFFF"/>
                          </a:solidFill>
                          <a:latin typeface="Poppins"/>
                        </a:rPr>
                        <a:t>52</a:t>
                      </a:r>
                    </a:p>
                  </a:txBody>
                  <a:tcPr marL="54000" marR="54000" marT="28800" marB="28800" anchor="ctr">
                    <a:solidFill>
                      <a:srgbClr val="80899A"/>
                    </a:solidFill>
                  </a:tcPr>
                </a:tc>
                <a:tc>
                  <a:txBody>
                    <a:bodyPr wrap="square"/>
                    <a:lstStyle/>
                    <a:p>
                      <a:pPr algn="ctr"/>
                      <a:r>
                        <a:rPr sz="1000" b="0" i="0">
                          <a:solidFill>
                            <a:srgbClr val="2A2A2A"/>
                          </a:solidFill>
                          <a:latin typeface="Poppins"/>
                        </a:rPr>
                        <a:t>9</a:t>
                      </a:r>
                    </a:p>
                  </a:txBody>
                  <a:tcPr marL="54000" marR="54000" marT="28800" marB="28800" anchor="ctr">
                    <a:solidFill>
                      <a:srgbClr val="F5F7FB"/>
                    </a:solidFill>
                  </a:tcPr>
                </a:tc>
                <a:tc>
                  <a:txBody>
                    <a:bodyPr wrap="square"/>
                    <a:lstStyle/>
                    <a:p>
                      <a:pPr algn="ctr"/>
                      <a:r>
                        <a:rPr sz="1000" b="0" i="0">
                          <a:solidFill>
                            <a:srgbClr val="3F7361"/>
                          </a:solidFill>
                          <a:latin typeface="Poppins"/>
                        </a:rPr>
                        <a:t>Positive</a:t>
                      </a:r>
                    </a:p>
                  </a:txBody>
                  <a:tcPr marL="54000" marR="54000" marT="28800" marB="28800" anchor="ctr">
                    <a:solidFill>
                      <a:srgbClr val="F5F7FB"/>
                    </a:solidFill>
                  </a:tcPr>
                </a:tc>
                <a:tc>
                  <a:txBody>
                    <a:bodyPr wrap="square"/>
                    <a:lstStyle/>
                    <a:p>
                      <a:pPr algn="ctr"/>
                      <a:r>
                        <a:rPr sz="1000" b="1" i="0">
                          <a:solidFill>
                            <a:srgbClr val="142440"/>
                          </a:solidFill>
                          <a:latin typeface="Poppins"/>
                        </a:rPr>
                        <a:t>Consider</a:t>
                      </a:r>
                    </a:p>
                  </a:txBody>
                  <a:tcPr marL="54000" marR="54000" marT="28800" marB="28800" anchor="ctr">
                    <a:solidFill>
                      <a:srgbClr val="DEE4EB"/>
                    </a:solidFill>
                  </a:tcPr>
                </a:tc>
              </a:tr>
              <a:tr h="216000">
                <a:tc>
                  <a:txBody>
                    <a:bodyPr wrap="square"/>
                    <a:lstStyle/>
                    <a:p>
                      <a:pPr algn="l"/>
                      <a:r>
                        <a:rPr sz="1000" b="0" i="0">
                          <a:solidFill>
                            <a:srgbClr val="2A2A2A"/>
                          </a:solidFill>
                          <a:latin typeface="Poppins"/>
                        </a:rPr>
                        <a:t>Foreign exchange rate competitiveness</a:t>
                      </a:r>
                    </a:p>
                  </a:txBody>
                  <a:tcPr marL="54000" marR="54000" marT="28800" marB="28800" anchor="ctr">
                    <a:solidFill>
                      <a:srgbClr val="FFFFFF"/>
                    </a:solidFill>
                  </a:tcPr>
                </a:tc>
                <a:tc>
                  <a:txBody>
                    <a:bodyPr wrap="square"/>
                    <a:lstStyle/>
                    <a:p>
                      <a:pPr algn="ctr"/>
                      <a:r>
                        <a:rPr sz="1000" b="0" i="0">
                          <a:solidFill>
                            <a:srgbClr val="2A2A2A"/>
                          </a:solidFill>
                          <a:latin typeface="Poppins"/>
                        </a:rPr>
                        <a:t>28</a:t>
                      </a:r>
                    </a:p>
                  </a:txBody>
                  <a:tcPr marL="54000" marR="54000" marT="28800" marB="28800" anchor="ctr">
                    <a:solidFill>
                      <a:srgbClr val="B6BCC7"/>
                    </a:solidFill>
                  </a:tcPr>
                </a:tc>
                <a:tc>
                  <a:txBody>
                    <a:bodyPr wrap="square"/>
                    <a:lstStyle/>
                    <a:p>
                      <a:pPr algn="ctr"/>
                      <a:r>
                        <a:rPr sz="1000" b="0" i="0">
                          <a:solidFill>
                            <a:srgbClr val="2A2A2A"/>
                          </a:solidFill>
                          <a:latin typeface="Poppins"/>
                        </a:rPr>
                        <a:t>24</a:t>
                      </a:r>
                    </a:p>
                  </a:txBody>
                  <a:tcPr marL="54000" marR="54000" marT="28800" marB="28800" anchor="ctr">
                    <a:solidFill>
                      <a:srgbClr val="BFC4CE"/>
                    </a:solidFill>
                  </a:tcPr>
                </a:tc>
                <a:tc>
                  <a:txBody>
                    <a:bodyPr wrap="square"/>
                    <a:lstStyle/>
                    <a:p>
                      <a:pPr algn="ctr"/>
                      <a:r>
                        <a:rPr sz="1000" b="0" i="0">
                          <a:solidFill>
                            <a:srgbClr val="FFFFFF"/>
                          </a:solidFill>
                          <a:latin typeface="Poppins"/>
                        </a:rPr>
                        <a:t>56</a:t>
                      </a:r>
                    </a:p>
                  </a:txBody>
                  <a:tcPr marL="54000" marR="54000" marT="28800" marB="28800" anchor="ctr">
                    <a:solidFill>
                      <a:srgbClr val="778192"/>
                    </a:solidFill>
                  </a:tcPr>
                </a:tc>
                <a:tc>
                  <a:txBody>
                    <a:bodyPr wrap="square"/>
                    <a:lstStyle/>
                    <a:p>
                      <a:pPr algn="ctr"/>
                      <a:r>
                        <a:rPr sz="1000" b="0" i="0">
                          <a:solidFill>
                            <a:srgbClr val="2A2A2A"/>
                          </a:solidFill>
                          <a:latin typeface="Poppins"/>
                        </a:rPr>
                        <a:t>7</a:t>
                      </a:r>
                    </a:p>
                  </a:txBody>
                  <a:tcPr marL="54000" marR="54000" marT="28800" marB="28800" anchor="ctr">
                    <a:solidFill>
                      <a:srgbClr val="FFFFFF"/>
                    </a:solidFill>
                  </a:tcPr>
                </a:tc>
                <a:tc>
                  <a:txBody>
                    <a:bodyPr wrap="square"/>
                    <a:lstStyle/>
                    <a:p>
                      <a:pPr algn="ctr"/>
                      <a:r>
                        <a:rPr sz="1000" b="0" i="0">
                          <a:solidFill>
                            <a:srgbClr val="3F7361"/>
                          </a:solidFill>
                          <a:latin typeface="Poppins"/>
                        </a:rPr>
                        <a:t>Positive</a:t>
                      </a:r>
                    </a:p>
                  </a:txBody>
                  <a:tcPr marL="54000" marR="54000" marT="28800" marB="28800" anchor="ctr">
                    <a:solidFill>
                      <a:srgbClr val="FFFFFF"/>
                    </a:solidFill>
                  </a:tcPr>
                </a:tc>
                <a:tc>
                  <a:txBody>
                    <a:bodyPr wrap="square"/>
                    <a:lstStyle/>
                    <a:p>
                      <a:pPr algn="ctr"/>
                      <a:r>
                        <a:rPr sz="1000" b="1" i="0">
                          <a:solidFill>
                            <a:srgbClr val="142440"/>
                          </a:solidFill>
                          <a:latin typeface="Poppins"/>
                        </a:rPr>
                        <a:t>Deprioritise</a:t>
                      </a:r>
                    </a:p>
                  </a:txBody>
                  <a:tcPr marL="54000" marR="54000" marT="28800" marB="28800" anchor="ctr">
                    <a:solidFill>
                      <a:srgbClr val="FDFDFE"/>
                    </a:solidFill>
                  </a:tcPr>
                </a:tc>
              </a:tr>
              <a:tr h="216000">
                <a:tc>
                  <a:txBody>
                    <a:bodyPr wrap="square"/>
                    <a:lstStyle/>
                    <a:p>
                      <a:pPr algn="l"/>
                      <a:r>
                        <a:rPr sz="1000" b="0" i="0">
                          <a:solidFill>
                            <a:srgbClr val="2A2A2A"/>
                          </a:solidFill>
                          <a:latin typeface="Poppins"/>
                        </a:rPr>
                        <a:t>Cross-border banking convenience</a:t>
                      </a:r>
                    </a:p>
                  </a:txBody>
                  <a:tcPr marL="54000" marR="54000" marT="28800" marB="28800" anchor="ctr">
                    <a:solidFill>
                      <a:srgbClr val="F5F7FB"/>
                    </a:solidFill>
                  </a:tcPr>
                </a:tc>
                <a:tc>
                  <a:txBody>
                    <a:bodyPr wrap="square"/>
                    <a:lstStyle/>
                    <a:p>
                      <a:pPr algn="ctr"/>
                      <a:r>
                        <a:rPr sz="1000" b="0" i="0">
                          <a:solidFill>
                            <a:srgbClr val="2A2A2A"/>
                          </a:solidFill>
                          <a:latin typeface="Poppins"/>
                        </a:rPr>
                        <a:t>27</a:t>
                      </a:r>
                    </a:p>
                  </a:txBody>
                  <a:tcPr marL="54000" marR="54000" marT="28800" marB="28800" anchor="ctr">
                    <a:solidFill>
                      <a:srgbClr val="B8BEC9"/>
                    </a:solidFill>
                  </a:tcPr>
                </a:tc>
                <a:tc>
                  <a:txBody>
                    <a:bodyPr wrap="square"/>
                    <a:lstStyle/>
                    <a:p>
                      <a:pPr algn="ctr"/>
                      <a:r>
                        <a:rPr sz="1000" b="0" i="0">
                          <a:solidFill>
                            <a:srgbClr val="FFFFFF"/>
                          </a:solidFill>
                          <a:latin typeface="Poppins"/>
                        </a:rPr>
                        <a:t>53</a:t>
                      </a:r>
                    </a:p>
                  </a:txBody>
                  <a:tcPr marL="54000" marR="54000" marT="28800" marB="28800" anchor="ctr">
                    <a:solidFill>
                      <a:srgbClr val="7E8798"/>
                    </a:solidFill>
                  </a:tcPr>
                </a:tc>
                <a:tc>
                  <a:txBody>
                    <a:bodyPr wrap="square"/>
                    <a:lstStyle/>
                    <a:p>
                      <a:pPr algn="ctr"/>
                      <a:r>
                        <a:rPr sz="1000" b="0" i="0">
                          <a:solidFill>
                            <a:srgbClr val="FFFFFF"/>
                          </a:solidFill>
                          <a:latin typeface="Poppins"/>
                        </a:rPr>
                        <a:t>51</a:t>
                      </a:r>
                    </a:p>
                  </a:txBody>
                  <a:tcPr marL="54000" marR="54000" marT="28800" marB="28800" anchor="ctr">
                    <a:solidFill>
                      <a:srgbClr val="828B9C"/>
                    </a:solidFill>
                  </a:tcPr>
                </a:tc>
                <a:tc>
                  <a:txBody>
                    <a:bodyPr wrap="square"/>
                    <a:lstStyle/>
                    <a:p>
                      <a:pPr algn="ctr"/>
                      <a:r>
                        <a:rPr sz="1000" b="0" i="0">
                          <a:solidFill>
                            <a:srgbClr val="2A2A2A"/>
                          </a:solidFill>
                          <a:latin typeface="Poppins"/>
                        </a:rPr>
                        <a:t>8</a:t>
                      </a:r>
                    </a:p>
                  </a:txBody>
                  <a:tcPr marL="54000" marR="54000" marT="28800" marB="28800" anchor="ctr">
                    <a:solidFill>
                      <a:srgbClr val="F5F7FB"/>
                    </a:solidFill>
                  </a:tcPr>
                </a:tc>
                <a:tc>
                  <a:txBody>
                    <a:bodyPr wrap="square"/>
                    <a:lstStyle/>
                    <a:p>
                      <a:pPr algn="ctr"/>
                      <a:r>
                        <a:rPr sz="1000" b="0" i="0">
                          <a:solidFill>
                            <a:srgbClr val="3F7361"/>
                          </a:solidFill>
                          <a:latin typeface="Poppins"/>
                        </a:rPr>
                        <a:t>Positive</a:t>
                      </a:r>
                    </a:p>
                  </a:txBody>
                  <a:tcPr marL="54000" marR="54000" marT="28800" marB="28800" anchor="ctr">
                    <a:solidFill>
                      <a:srgbClr val="F5F7FB"/>
                    </a:solidFill>
                  </a:tcPr>
                </a:tc>
                <a:tc>
                  <a:txBody>
                    <a:bodyPr wrap="square"/>
                    <a:lstStyle/>
                    <a:p>
                      <a:pPr algn="ctr"/>
                      <a:r>
                        <a:rPr sz="1000" b="1" i="0">
                          <a:solidFill>
                            <a:srgbClr val="142440"/>
                          </a:solidFill>
                          <a:latin typeface="Poppins"/>
                        </a:rPr>
                        <a:t>Consider</a:t>
                      </a:r>
                    </a:p>
                  </a:txBody>
                  <a:tcPr marL="54000" marR="54000" marT="28800" marB="28800" anchor="ctr">
                    <a:solidFill>
                      <a:srgbClr val="DEE4EB"/>
                    </a:solidFill>
                  </a:tcPr>
                </a:tc>
              </a:tr>
              <a:tr h="216000">
                <a:tc>
                  <a:txBody>
                    <a:bodyPr wrap="square"/>
                    <a:lstStyle/>
                    <a:p>
                      <a:pPr algn="l"/>
                      <a:r>
                        <a:rPr sz="1000" b="0" i="0">
                          <a:solidFill>
                            <a:srgbClr val="2A2A2A"/>
                          </a:solidFill>
                          <a:latin typeface="Poppins"/>
                        </a:rPr>
                        <a:t>Card replacement turnaround</a:t>
                      </a:r>
                    </a:p>
                  </a:txBody>
                  <a:tcPr marL="54000" marR="54000" marT="28800" marB="28800" anchor="ctr">
                    <a:solidFill>
                      <a:srgbClr val="FFFFFF"/>
                    </a:solidFill>
                  </a:tcPr>
                </a:tc>
                <a:tc>
                  <a:txBody>
                    <a:bodyPr wrap="square"/>
                    <a:lstStyle/>
                    <a:p>
                      <a:pPr algn="ctr"/>
                      <a:r>
                        <a:rPr sz="1000" b="0" i="0">
                          <a:solidFill>
                            <a:srgbClr val="2A2A2A"/>
                          </a:solidFill>
                          <a:latin typeface="Poppins"/>
                        </a:rPr>
                        <a:t>25</a:t>
                      </a:r>
                    </a:p>
                  </a:txBody>
                  <a:tcPr marL="54000" marR="54000" marT="28800" marB="28800" anchor="ctr">
                    <a:solidFill>
                      <a:srgbClr val="BDC2CC"/>
                    </a:solidFill>
                  </a:tcPr>
                </a:tc>
                <a:tc>
                  <a:txBody>
                    <a:bodyPr wrap="square"/>
                    <a:lstStyle/>
                    <a:p>
                      <a:pPr algn="ctr"/>
                      <a:r>
                        <a:rPr sz="1000" b="0" i="0">
                          <a:solidFill>
                            <a:srgbClr val="2A2A2A"/>
                          </a:solidFill>
                          <a:latin typeface="Poppins"/>
                        </a:rPr>
                        <a:t>17</a:t>
                      </a:r>
                    </a:p>
                  </a:txBody>
                  <a:tcPr marL="54000" marR="54000" marT="28800" marB="28800" anchor="ctr">
                    <a:solidFill>
                      <a:srgbClr val="CFD3DB"/>
                    </a:solidFill>
                  </a:tcPr>
                </a:tc>
                <a:tc>
                  <a:txBody>
                    <a:bodyPr wrap="square"/>
                    <a:lstStyle/>
                    <a:p>
                      <a:pPr algn="ctr"/>
                      <a:r>
                        <a:rPr sz="1000" b="0" i="0">
                          <a:solidFill>
                            <a:srgbClr val="FFFFFF"/>
                          </a:solidFill>
                          <a:latin typeface="Poppins"/>
                        </a:rPr>
                        <a:t>51</a:t>
                      </a:r>
                    </a:p>
                  </a:txBody>
                  <a:tcPr marL="54000" marR="54000" marT="28800" marB="28800" anchor="ctr">
                    <a:solidFill>
                      <a:srgbClr val="828B9C"/>
                    </a:solidFill>
                  </a:tcPr>
                </a:tc>
                <a:tc>
                  <a:txBody>
                    <a:bodyPr wrap="square"/>
                    <a:lstStyle/>
                    <a:p>
                      <a:pPr algn="ctr"/>
                      <a:r>
                        <a:rPr sz="1000" b="0" i="0">
                          <a:solidFill>
                            <a:srgbClr val="2A2A2A"/>
                          </a:solidFill>
                          <a:latin typeface="Poppins"/>
                        </a:rPr>
                        <a:t>7</a:t>
                      </a:r>
                    </a:p>
                  </a:txBody>
                  <a:tcPr marL="54000" marR="54000" marT="28800" marB="28800" anchor="ctr">
                    <a:solidFill>
                      <a:srgbClr val="FFFFFF"/>
                    </a:solidFill>
                  </a:tcPr>
                </a:tc>
                <a:tc>
                  <a:txBody>
                    <a:bodyPr wrap="square"/>
                    <a:lstStyle/>
                    <a:p>
                      <a:pPr algn="ctr"/>
                      <a:r>
                        <a:rPr sz="1000" b="0" i="0">
                          <a:solidFill>
                            <a:srgbClr val="3F7361"/>
                          </a:solidFill>
                          <a:latin typeface="Poppins"/>
                        </a:rPr>
                        <a:t>Positive</a:t>
                      </a:r>
                    </a:p>
                  </a:txBody>
                  <a:tcPr marL="54000" marR="54000" marT="28800" marB="28800" anchor="ctr">
                    <a:solidFill>
                      <a:srgbClr val="FFFFFF"/>
                    </a:solidFill>
                  </a:tcPr>
                </a:tc>
                <a:tc>
                  <a:txBody>
                    <a:bodyPr wrap="square"/>
                    <a:lstStyle/>
                    <a:p>
                      <a:pPr algn="ctr"/>
                      <a:r>
                        <a:rPr sz="1000" b="1" i="0">
                          <a:solidFill>
                            <a:srgbClr val="142440"/>
                          </a:solidFill>
                          <a:latin typeface="Poppins"/>
                        </a:rPr>
                        <a:t>Deprioritise</a:t>
                      </a:r>
                    </a:p>
                  </a:txBody>
                  <a:tcPr marL="54000" marR="54000" marT="28800" marB="28800" anchor="ctr">
                    <a:solidFill>
                      <a:srgbClr val="FDFDFE"/>
                    </a:solidFill>
                  </a:tcPr>
                </a:tc>
              </a:tr>
              <a:tr h="216000">
                <a:tc>
                  <a:txBody>
                    <a:bodyPr wrap="square"/>
                    <a:lstStyle/>
                    <a:p>
                      <a:pPr algn="l"/>
                      <a:r>
                        <a:rPr sz="1000" b="0" i="0">
                          <a:solidFill>
                            <a:srgbClr val="2A2A2A"/>
                          </a:solidFill>
                          <a:latin typeface="Poppins"/>
                        </a:rPr>
                        <a:t>Statement design and clarity</a:t>
                      </a:r>
                    </a:p>
                  </a:txBody>
                  <a:tcPr marL="54000" marR="54000" marT="28800" marB="28800" anchor="ctr">
                    <a:solidFill>
                      <a:srgbClr val="F5F7FB"/>
                    </a:solidFill>
                  </a:tcPr>
                </a:tc>
                <a:tc>
                  <a:txBody>
                    <a:bodyPr wrap="square"/>
                    <a:lstStyle/>
                    <a:p>
                      <a:pPr algn="ctr"/>
                      <a:r>
                        <a:rPr sz="1000" b="0" i="0">
                          <a:solidFill>
                            <a:srgbClr val="2A2A2A"/>
                          </a:solidFill>
                          <a:latin typeface="Poppins"/>
                        </a:rPr>
                        <a:t>24</a:t>
                      </a:r>
                    </a:p>
                  </a:txBody>
                  <a:tcPr marL="54000" marR="54000" marT="28800" marB="28800" anchor="ctr">
                    <a:solidFill>
                      <a:srgbClr val="BFC4CE"/>
                    </a:solidFill>
                  </a:tcPr>
                </a:tc>
                <a:tc>
                  <a:txBody>
                    <a:bodyPr wrap="square"/>
                    <a:lstStyle/>
                    <a:p>
                      <a:pPr algn="ctr"/>
                      <a:r>
                        <a:rPr sz="1000" b="0" i="0">
                          <a:solidFill>
                            <a:srgbClr val="2A2A2A"/>
                          </a:solidFill>
                          <a:latin typeface="Poppins"/>
                        </a:rPr>
                        <a:t>19</a:t>
                      </a:r>
                    </a:p>
                  </a:txBody>
                  <a:tcPr marL="54000" marR="54000" marT="28800" marB="28800" anchor="ctr">
                    <a:solidFill>
                      <a:srgbClr val="CACFD7"/>
                    </a:solidFill>
                  </a:tcPr>
                </a:tc>
                <a:tc>
                  <a:txBody>
                    <a:bodyPr wrap="square"/>
                    <a:lstStyle/>
                    <a:p>
                      <a:pPr algn="ctr"/>
                      <a:r>
                        <a:rPr sz="1000" b="0" i="0">
                          <a:solidFill>
                            <a:srgbClr val="FFFFFF"/>
                          </a:solidFill>
                          <a:latin typeface="Poppins"/>
                        </a:rPr>
                        <a:t>68</a:t>
                      </a:r>
                    </a:p>
                  </a:txBody>
                  <a:tcPr marL="54000" marR="54000" marT="28800" marB="28800" anchor="ctr">
                    <a:solidFill>
                      <a:srgbClr val="5C687C"/>
                    </a:solidFill>
                  </a:tcPr>
                </a:tc>
                <a:tc>
                  <a:txBody>
                    <a:bodyPr wrap="square"/>
                    <a:lstStyle/>
                    <a:p>
                      <a:pPr algn="ctr"/>
                      <a:r>
                        <a:rPr sz="1000" b="0" i="0">
                          <a:solidFill>
                            <a:srgbClr val="2A2A2A"/>
                          </a:solidFill>
                          <a:latin typeface="Poppins"/>
                        </a:rPr>
                        <a:t>10</a:t>
                      </a:r>
                    </a:p>
                  </a:txBody>
                  <a:tcPr marL="54000" marR="54000" marT="28800" marB="28800" anchor="ctr">
                    <a:solidFill>
                      <a:srgbClr val="F5F7FB"/>
                    </a:solidFill>
                  </a:tcPr>
                </a:tc>
                <a:tc>
                  <a:txBody>
                    <a:bodyPr wrap="square"/>
                    <a:lstStyle/>
                    <a:p>
                      <a:pPr algn="ctr"/>
                      <a:r>
                        <a:rPr sz="1000" b="0" i="0">
                          <a:solidFill>
                            <a:srgbClr val="3F7361"/>
                          </a:solidFill>
                          <a:latin typeface="Poppins"/>
                        </a:rPr>
                        <a:t>Positive</a:t>
                      </a:r>
                    </a:p>
                  </a:txBody>
                  <a:tcPr marL="54000" marR="54000" marT="28800" marB="28800" anchor="ctr">
                    <a:solidFill>
                      <a:srgbClr val="F5F7FB"/>
                    </a:solidFill>
                  </a:tcPr>
                </a:tc>
                <a:tc>
                  <a:txBody>
                    <a:bodyPr wrap="square"/>
                    <a:lstStyle/>
                    <a:p>
                      <a:pPr algn="ctr"/>
                      <a:r>
                        <a:rPr sz="1000" b="1" i="0">
                          <a:solidFill>
                            <a:srgbClr val="142440"/>
                          </a:solidFill>
                          <a:latin typeface="Poppins"/>
                        </a:rPr>
                        <a:t>Deprioritise</a:t>
                      </a:r>
                    </a:p>
                  </a:txBody>
                  <a:tcPr marL="54000" marR="54000" marT="28800" marB="28800" anchor="ctr">
                    <a:solidFill>
                      <a:srgbClr val="FDFDFE"/>
                    </a:solidFill>
                  </a:tcPr>
                </a:tc>
              </a:tr>
              <a:tr h="216000">
                <a:tc>
                  <a:txBody>
                    <a:bodyPr wrap="square"/>
                    <a:lstStyle/>
                    <a:p>
                      <a:pPr algn="l"/>
                      <a:r>
                        <a:rPr sz="1000" b="0" i="0">
                          <a:solidFill>
                            <a:srgbClr val="2A2A2A"/>
                          </a:solidFill>
                          <a:latin typeface="Poppins"/>
                        </a:rPr>
                        <a:t>App new feature rollout</a:t>
                      </a:r>
                    </a:p>
                  </a:txBody>
                  <a:tcPr marL="54000" marR="54000" marT="28800" marB="28800" anchor="ctr">
                    <a:solidFill>
                      <a:srgbClr val="FFFFFF"/>
                    </a:solidFill>
                  </a:tcPr>
                </a:tc>
                <a:tc>
                  <a:txBody>
                    <a:bodyPr wrap="square"/>
                    <a:lstStyle/>
                    <a:p>
                      <a:pPr algn="ctr"/>
                      <a:r>
                        <a:rPr sz="1000" b="0" i="0">
                          <a:solidFill>
                            <a:srgbClr val="2A2A2A"/>
                          </a:solidFill>
                          <a:latin typeface="Poppins"/>
                        </a:rPr>
                        <a:t>23</a:t>
                      </a:r>
                    </a:p>
                  </a:txBody>
                  <a:tcPr marL="54000" marR="54000" marT="28800" marB="28800" anchor="ctr">
                    <a:solidFill>
                      <a:srgbClr val="C1C6D0"/>
                    </a:solidFill>
                  </a:tcPr>
                </a:tc>
                <a:tc>
                  <a:txBody>
                    <a:bodyPr wrap="square"/>
                    <a:lstStyle/>
                    <a:p>
                      <a:pPr algn="ctr"/>
                      <a:r>
                        <a:rPr sz="1000" b="0" i="0">
                          <a:solidFill>
                            <a:srgbClr val="2A2A2A"/>
                          </a:solidFill>
                          <a:latin typeface="Poppins"/>
                        </a:rPr>
                        <a:t>19</a:t>
                      </a:r>
                    </a:p>
                  </a:txBody>
                  <a:tcPr marL="54000" marR="54000" marT="28800" marB="28800" anchor="ctr">
                    <a:solidFill>
                      <a:srgbClr val="CACFD7"/>
                    </a:solidFill>
                  </a:tcPr>
                </a:tc>
                <a:tc>
                  <a:txBody>
                    <a:bodyPr wrap="square"/>
                    <a:lstStyle/>
                    <a:p>
                      <a:pPr algn="ctr"/>
                      <a:r>
                        <a:rPr sz="1000" b="0" i="0">
                          <a:solidFill>
                            <a:srgbClr val="FFFFFF"/>
                          </a:solidFill>
                          <a:latin typeface="Poppins"/>
                        </a:rPr>
                        <a:t>62</a:t>
                      </a:r>
                    </a:p>
                  </a:txBody>
                  <a:tcPr marL="54000" marR="54000" marT="28800" marB="28800" anchor="ctr">
                    <a:solidFill>
                      <a:srgbClr val="6A7487"/>
                    </a:solidFill>
                  </a:tcPr>
                </a:tc>
                <a:tc>
                  <a:txBody>
                    <a:bodyPr wrap="square"/>
                    <a:lstStyle/>
                    <a:p>
                      <a:pPr algn="ctr"/>
                      <a:r>
                        <a:rPr sz="1000" b="0" i="0">
                          <a:solidFill>
                            <a:srgbClr val="2A2A2A"/>
                          </a:solidFill>
                          <a:latin typeface="Poppins"/>
                        </a:rPr>
                        <a:t>9</a:t>
                      </a:r>
                    </a:p>
                  </a:txBody>
                  <a:tcPr marL="54000" marR="54000" marT="28800" marB="28800" anchor="ctr">
                    <a:solidFill>
                      <a:srgbClr val="FFFFFF"/>
                    </a:solidFill>
                  </a:tcPr>
                </a:tc>
                <a:tc>
                  <a:txBody>
                    <a:bodyPr wrap="square"/>
                    <a:lstStyle/>
                    <a:p>
                      <a:pPr algn="ctr"/>
                      <a:r>
                        <a:rPr sz="1000" b="0" i="0">
                          <a:solidFill>
                            <a:srgbClr val="3F7361"/>
                          </a:solidFill>
                          <a:latin typeface="Poppins"/>
                        </a:rPr>
                        <a:t>Positive</a:t>
                      </a:r>
                    </a:p>
                  </a:txBody>
                  <a:tcPr marL="54000" marR="54000" marT="28800" marB="28800" anchor="ctr">
                    <a:solidFill>
                      <a:srgbClr val="FFFFFF"/>
                    </a:solidFill>
                  </a:tcPr>
                </a:tc>
                <a:tc>
                  <a:txBody>
                    <a:bodyPr wrap="square"/>
                    <a:lstStyle/>
                    <a:p>
                      <a:pPr algn="ctr"/>
                      <a:r>
                        <a:rPr sz="1000" b="1" i="0">
                          <a:solidFill>
                            <a:srgbClr val="142440"/>
                          </a:solidFill>
                          <a:latin typeface="Poppins"/>
                        </a:rPr>
                        <a:t>Deprioritise</a:t>
                      </a:r>
                    </a:p>
                  </a:txBody>
                  <a:tcPr marL="54000" marR="54000" marT="28800" marB="28800" anchor="ctr">
                    <a:solidFill>
                      <a:srgbClr val="FDFDFE"/>
                    </a:solidFill>
                  </a:tcPr>
                </a:tc>
              </a:tr>
              <a:tr h="216000">
                <a:tc>
                  <a:txBody>
                    <a:bodyPr wrap="square"/>
                    <a:lstStyle/>
                    <a:p>
                      <a:pPr algn="l"/>
                      <a:r>
                        <a:rPr sz="1000" b="0" i="0">
                          <a:solidFill>
                            <a:srgbClr val="2A2A2A"/>
                          </a:solidFill>
                          <a:latin typeface="Poppins"/>
                        </a:rPr>
                        <a:t>Branch parking access</a:t>
                      </a:r>
                    </a:p>
                  </a:txBody>
                  <a:tcPr marL="54000" marR="54000" marT="28800" marB="28800" anchor="ctr">
                    <a:solidFill>
                      <a:srgbClr val="F5F7FB"/>
                    </a:solidFill>
                  </a:tcPr>
                </a:tc>
                <a:tc>
                  <a:txBody>
                    <a:bodyPr wrap="square"/>
                    <a:lstStyle/>
                    <a:p>
                      <a:pPr algn="ctr"/>
                      <a:r>
                        <a:rPr sz="1000" b="0" i="0">
                          <a:solidFill>
                            <a:srgbClr val="2A2A2A"/>
                          </a:solidFill>
                          <a:latin typeface="Poppins"/>
                        </a:rPr>
                        <a:t>19</a:t>
                      </a:r>
                    </a:p>
                  </a:txBody>
                  <a:tcPr marL="54000" marR="54000" marT="28800" marB="28800" anchor="ctr">
                    <a:solidFill>
                      <a:srgbClr val="CACFD7"/>
                    </a:solidFill>
                  </a:tcPr>
                </a:tc>
                <a:tc>
                  <a:txBody>
                    <a:bodyPr wrap="square"/>
                    <a:lstStyle/>
                    <a:p>
                      <a:pPr algn="ctr"/>
                      <a:r>
                        <a:rPr sz="1000" b="0" i="0">
                          <a:solidFill>
                            <a:srgbClr val="2A2A2A"/>
                          </a:solidFill>
                          <a:latin typeface="Poppins"/>
                        </a:rPr>
                        <a:t>13</a:t>
                      </a:r>
                    </a:p>
                  </a:txBody>
                  <a:tcPr marL="54000" marR="54000" marT="28800" marB="28800" anchor="ctr">
                    <a:solidFill>
                      <a:srgbClr val="D8DCE3"/>
                    </a:solidFill>
                  </a:tcPr>
                </a:tc>
                <a:tc>
                  <a:txBody>
                    <a:bodyPr wrap="square"/>
                    <a:lstStyle/>
                    <a:p>
                      <a:pPr algn="ctr"/>
                      <a:r>
                        <a:rPr sz="1000" b="0" i="0">
                          <a:solidFill>
                            <a:srgbClr val="FFFFFF"/>
                          </a:solidFill>
                          <a:latin typeface="Poppins"/>
                        </a:rPr>
                        <a:t>66</a:t>
                      </a:r>
                    </a:p>
                  </a:txBody>
                  <a:tcPr marL="54000" marR="54000" marT="28800" marB="28800" anchor="ctr">
                    <a:solidFill>
                      <a:srgbClr val="606C80"/>
                    </a:solidFill>
                  </a:tcPr>
                </a:tc>
                <a:tc>
                  <a:txBody>
                    <a:bodyPr wrap="square"/>
                    <a:lstStyle/>
                    <a:p>
                      <a:pPr algn="ctr"/>
                      <a:r>
                        <a:rPr sz="1000" b="0" i="0">
                          <a:solidFill>
                            <a:srgbClr val="2A2A2A"/>
                          </a:solidFill>
                          <a:latin typeface="Poppins"/>
                        </a:rPr>
                        <a:t>6</a:t>
                      </a:r>
                    </a:p>
                  </a:txBody>
                  <a:tcPr marL="54000" marR="54000" marT="28800" marB="28800" anchor="ctr">
                    <a:solidFill>
                      <a:srgbClr val="F5F7FB"/>
                    </a:solidFill>
                  </a:tcPr>
                </a:tc>
                <a:tc>
                  <a:txBody>
                    <a:bodyPr wrap="square"/>
                    <a:lstStyle/>
                    <a:p>
                      <a:pPr algn="ctr"/>
                      <a:r>
                        <a:rPr sz="1000" b="0" i="0">
                          <a:solidFill>
                            <a:srgbClr val="3F7361"/>
                          </a:solidFill>
                          <a:latin typeface="Poppins"/>
                        </a:rPr>
                        <a:t>Positive</a:t>
                      </a:r>
                    </a:p>
                  </a:txBody>
                  <a:tcPr marL="54000" marR="54000" marT="28800" marB="28800" anchor="ctr">
                    <a:solidFill>
                      <a:srgbClr val="F5F7FB"/>
                    </a:solidFill>
                  </a:tcPr>
                </a:tc>
                <a:tc>
                  <a:txBody>
                    <a:bodyPr wrap="square"/>
                    <a:lstStyle/>
                    <a:p>
                      <a:pPr algn="ctr"/>
                      <a:r>
                        <a:rPr sz="1000" b="1" i="0">
                          <a:solidFill>
                            <a:srgbClr val="142440"/>
                          </a:solidFill>
                          <a:latin typeface="Poppins"/>
                        </a:rPr>
                        <a:t>Deprioritise</a:t>
                      </a:r>
                    </a:p>
                  </a:txBody>
                  <a:tcPr marL="54000" marR="54000" marT="28800" marB="28800" anchor="ctr">
                    <a:solidFill>
                      <a:srgbClr val="FDFDFE"/>
                    </a:solidFill>
                  </a:tcPr>
                </a:tc>
              </a:tr>
              <a:tr h="216000">
                <a:tc>
                  <a:txBody>
                    <a:bodyPr wrap="square"/>
                    <a:lstStyle/>
                    <a:p>
                      <a:pPr algn="l"/>
                      <a:r>
                        <a:rPr sz="1000" b="0" i="0">
                          <a:solidFill>
                            <a:srgbClr val="2A2A2A"/>
                          </a:solidFill>
                          <a:latin typeface="Poppins"/>
                        </a:rPr>
                        <a:t>Cheque processing</a:t>
                      </a:r>
                    </a:p>
                  </a:txBody>
                  <a:tcPr marL="54000" marR="54000" marT="28800" marB="28800" anchor="ctr">
                    <a:solidFill>
                      <a:srgbClr val="FFFFFF"/>
                    </a:solidFill>
                  </a:tcPr>
                </a:tc>
                <a:tc>
                  <a:txBody>
                    <a:bodyPr wrap="square"/>
                    <a:lstStyle/>
                    <a:p>
                      <a:pPr algn="ctr"/>
                      <a:r>
                        <a:rPr sz="1000" b="0" i="0">
                          <a:solidFill>
                            <a:srgbClr val="2A2A2A"/>
                          </a:solidFill>
                          <a:latin typeface="Poppins"/>
                        </a:rPr>
                        <a:t>17</a:t>
                      </a:r>
                    </a:p>
                  </a:txBody>
                  <a:tcPr marL="54000" marR="54000" marT="28800" marB="28800" anchor="ctr">
                    <a:solidFill>
                      <a:srgbClr val="CFD3DB"/>
                    </a:solidFill>
                  </a:tcPr>
                </a:tc>
                <a:tc>
                  <a:txBody>
                    <a:bodyPr wrap="square"/>
                    <a:lstStyle/>
                    <a:p>
                      <a:pPr algn="ctr"/>
                      <a:r>
                        <a:rPr sz="1000" b="0" i="0">
                          <a:solidFill>
                            <a:srgbClr val="2A2A2A"/>
                          </a:solidFill>
                          <a:latin typeface="Poppins"/>
                        </a:rPr>
                        <a:t>13</a:t>
                      </a:r>
                    </a:p>
                  </a:txBody>
                  <a:tcPr marL="54000" marR="54000" marT="28800" marB="28800" anchor="ctr">
                    <a:solidFill>
                      <a:srgbClr val="D8DCE3"/>
                    </a:solidFill>
                  </a:tcPr>
                </a:tc>
                <a:tc>
                  <a:txBody>
                    <a:bodyPr wrap="square"/>
                    <a:lstStyle/>
                    <a:p>
                      <a:pPr algn="ctr"/>
                      <a:r>
                        <a:rPr sz="1000" b="0" i="0">
                          <a:solidFill>
                            <a:srgbClr val="FFFFFF"/>
                          </a:solidFill>
                          <a:latin typeface="Poppins"/>
                        </a:rPr>
                        <a:t>64</a:t>
                      </a:r>
                    </a:p>
                  </a:txBody>
                  <a:tcPr marL="54000" marR="54000" marT="28800" marB="28800" anchor="ctr">
                    <a:solidFill>
                      <a:srgbClr val="657083"/>
                    </a:solidFill>
                  </a:tcPr>
                </a:tc>
                <a:tc>
                  <a:txBody>
                    <a:bodyPr wrap="square"/>
                    <a:lstStyle/>
                    <a:p>
                      <a:pPr algn="ctr"/>
                      <a:r>
                        <a:rPr sz="1000" b="0" i="0">
                          <a:solidFill>
                            <a:srgbClr val="2A2A2A"/>
                          </a:solidFill>
                          <a:latin typeface="Poppins"/>
                        </a:rPr>
                        <a:t>4</a:t>
                      </a:r>
                    </a:p>
                  </a:txBody>
                  <a:tcPr marL="54000" marR="54000" marT="28800" marB="28800" anchor="ctr">
                    <a:solidFill>
                      <a:srgbClr val="FFFFFF"/>
                    </a:solidFill>
                  </a:tcPr>
                </a:tc>
                <a:tc>
                  <a:txBody>
                    <a:bodyPr wrap="square"/>
                    <a:lstStyle/>
                    <a:p>
                      <a:pPr algn="ctr"/>
                      <a:r>
                        <a:rPr sz="1000" b="0" i="0">
                          <a:solidFill>
                            <a:srgbClr val="3F7361"/>
                          </a:solidFill>
                          <a:latin typeface="Poppins"/>
                        </a:rPr>
                        <a:t>Positive</a:t>
                      </a:r>
                    </a:p>
                  </a:txBody>
                  <a:tcPr marL="54000" marR="54000" marT="28800" marB="28800" anchor="ctr">
                    <a:solidFill>
                      <a:srgbClr val="FFFFFF"/>
                    </a:solidFill>
                  </a:tcPr>
                </a:tc>
                <a:tc>
                  <a:txBody>
                    <a:bodyPr wrap="square"/>
                    <a:lstStyle/>
                    <a:p>
                      <a:pPr algn="ctr"/>
                      <a:r>
                        <a:rPr sz="1000" b="1" i="0">
                          <a:solidFill>
                            <a:srgbClr val="142440"/>
                          </a:solidFill>
                          <a:latin typeface="Poppins"/>
                        </a:rPr>
                        <a:t>Deprioritise</a:t>
                      </a:r>
                    </a:p>
                  </a:txBody>
                  <a:tcPr marL="54000" marR="54000" marT="28800" marB="28800" anchor="ctr">
                    <a:solidFill>
                      <a:srgbClr val="FDFDFE"/>
                    </a:solidFill>
                  </a:tcPr>
                </a:tc>
              </a:tr>
            </a:tbl>
          </a:graphicData>
        </a:graphic>
      </p:graphicFrame>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11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Strategic priorities</a:t>
            </a:r>
          </a:p>
        </p:txBody>
      </p:sp>
      <p:sp>
        <p:nvSpPr>
          <p:cNvPr id="9" name="TextBox 8"/>
          <p:cNvSpPr txBox="1"/>
          <p:nvPr/>
        </p:nvSpPr>
        <p:spPr>
          <a:xfrm>
            <a:off x="540000" y="1332000"/>
            <a:ext cx="11113200" cy="4518000"/>
          </a:xfrm>
          <a:prstGeom prst="rect">
            <a:avLst/>
          </a:prstGeom>
          <a:noFill/>
        </p:spPr>
        <p:txBody>
          <a:bodyPr wrap="square" lIns="0" rIns="0" tIns="0" bIns="0">
            <a:spAutoFit/>
          </a:bodyPr>
          <a:lstStyle/>
          <a:p>
            <a:pPr algn="l">
              <a:lnSpc>
                <a:spcPct val="120000"/>
              </a:lnSpc>
              <a:spcBef>
                <a:spcPts val="800"/>
              </a:spcBef>
              <a:spcAft>
                <a:spcPts val="400"/>
              </a:spcAft>
            </a:pPr>
            <a:r>
              <a:rPr sz="1400" b="1" i="0">
                <a:solidFill>
                  <a:srgbClr val="1E3A5F"/>
                </a:solidFill>
                <a:latin typeface="Poppins"/>
              </a:rPr>
              <a:t>Priority Investment</a:t>
            </a:r>
          </a:p>
          <a:p>
            <a:pPr algn="l">
              <a:lnSpc>
                <a:spcPct val="120000"/>
              </a:lnSpc>
              <a:spcAft>
                <a:spcPts val="600"/>
              </a:spcAft>
            </a:pPr>
            <a:r>
              <a:rPr sz="1200" b="1" i="0">
                <a:solidFill>
                  <a:srgbClr val="2A2A2A"/>
                </a:solidFill>
                <a:latin typeface="Poppins"/>
              </a:rPr>
              <a:t>Branch advisory quality</a:t>
            </a:r>
            <a:r>
              <a:rPr sz="1200" b="0" i="0">
                <a:solidFill>
                  <a:srgbClr val="2A2A2A"/>
                </a:solidFill>
                <a:latin typeface="Poppins"/>
              </a:rPr>
              <a:t> is the most actionable theme in the analysis. Its importance score of 81 and impact score of 71 place it firmly at the top of the Priority Investment quadrant, and its positive direction makes it the cleanest improvement lever available. Performance at 43 is well below the midpoint, which means a material share of the 22% of customers who raise this theme are experiencing advisory interactions that are not meeting their expectations. The promoter segment already shows Branch advisory quality as a lift signal, with curve position at 76, confirming that when advisory quality is strong it actively supports advocacy. The detractor segment shows it as a drag at curve position 8, meaning poor advisory experience is contributing directly to the lowest NPS scores. A structured programme targeting adviser capability, conversation quality, and the consistency of advice across branch network is the single most direct lever available to move the overall score.</a:t>
            </a:r>
          </a:p>
          <a:p>
            <a:pPr algn="l">
              <a:lnSpc>
                <a:spcPct val="120000"/>
              </a:lnSpc>
              <a:spcAft>
                <a:spcPts val="600"/>
              </a:spcAft>
            </a:pPr>
            <a:r>
              <a:rPr sz="1200" b="1" i="0">
                <a:solidFill>
                  <a:srgbClr val="2A2A2A"/>
                </a:solidFill>
                <a:latin typeface="Poppins"/>
              </a:rPr>
              <a:t>Digital account onboarding</a:t>
            </a:r>
            <a:r>
              <a:rPr sz="1200" b="0" i="0">
                <a:solidFill>
                  <a:srgbClr val="2A2A2A"/>
                </a:solidFill>
                <a:latin typeface="Poppins"/>
              </a:rPr>
              <a:t> carries the highest importance score in the analysis at 87 and the highest impact score at 76. However, its negative direction means the action is diagnostic before it is remediative. Customers for whom digital account onboarding is salient score systematically lower on NPS, and the theme registers as a drag at the very bottom of the detractor curve position (0). The diagnostic question is whether the onboarding experience itself is independently causing dissatisfaction or whether the signal is partly proxying for a broader new-customer lifecycle effect. The tenure breakdown is instructive: incidence of Digital account onboarding among customers under two years is 34%, compared to 22% in the two-to-five-year band and markedly lower in the over-five-year group. Customers under two years of tenure have an NPS of just +8, against +28 for those over five years. Digital account onboarding is the leading hypothesis for that gap, but the causal structure must be confirmed before the bank commits to an onboarding-focused remediation programme. It is entirely possible that the friction is lifecycle-structural rather than feature-specific, and that onboarding improvements alone would not close the tenure NPS gap.</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12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Strategic priorities (continued)</a:t>
            </a:r>
          </a:p>
        </p:txBody>
      </p:sp>
      <p:sp>
        <p:nvSpPr>
          <p:cNvPr id="9" name="TextBox 8"/>
          <p:cNvSpPr txBox="1"/>
          <p:nvPr/>
        </p:nvSpPr>
        <p:spPr>
          <a:xfrm>
            <a:off x="540000" y="1332000"/>
            <a:ext cx="11113200" cy="4518000"/>
          </a:xfrm>
          <a:prstGeom prst="rect">
            <a:avLst/>
          </a:prstGeom>
          <a:noFill/>
        </p:spPr>
        <p:txBody>
          <a:bodyPr wrap="square" lIns="0" rIns="0" tIns="0" bIns="0">
            <a:spAutoFit/>
          </a:bodyPr>
          <a:lstStyle/>
          <a:p>
            <a:pPr algn="l">
              <a:lnSpc>
                <a:spcPct val="120000"/>
              </a:lnSpc>
              <a:spcAft>
                <a:spcPts val="600"/>
              </a:spcAft>
            </a:pPr>
            <a:r>
              <a:rPr sz="1200" b="1" i="0">
                <a:solidFill>
                  <a:srgbClr val="2A2A2A"/>
                </a:solidFill>
                <a:latin typeface="Poppins"/>
              </a:rPr>
              <a:t>Mobile app stability</a:t>
            </a:r>
            <a:r>
              <a:rPr sz="1200" b="0" i="0">
                <a:solidFill>
                  <a:srgbClr val="2A2A2A"/>
                </a:solidFill>
                <a:latin typeface="Poppins"/>
              </a:rPr>
              <a:t> sits third in the Priority Investment quadrant with importance 78 and impact 65. Like Digital account onboarding, its direction is negative: customers for whom stability is salient score lower on NPS. Performance at 38 is close to the bottom of the scale, and the theme is a drag on both detractors (curve position 5) and passives (curve position 28), which makes it one of the key barriers to passive conversion. The diagnostic question here is whether instability concentrates in specific device types, operating system versions, or usage patterns, which would localise the problem and allow a targeted engineering response, or whether it reflects a systemic reliability issue requiring broader platform investment. The 24% incidence rate means this is not a niche concern; roughly one in four customers is raising it.</a:t>
            </a:r>
          </a:p>
          <a:p>
            <a:pPr algn="l">
              <a:lnSpc>
                <a:spcPct val="120000"/>
              </a:lnSpc>
              <a:spcBef>
                <a:spcPts val="800"/>
              </a:spcBef>
              <a:spcAft>
                <a:spcPts val="400"/>
              </a:spcAft>
            </a:pPr>
            <a:r>
              <a:rPr sz="1400" b="1" i="0">
                <a:solidFill>
                  <a:srgbClr val="1E3A5F"/>
                </a:solidFill>
                <a:latin typeface="Poppins"/>
              </a:rPr>
              <a:t>Protect and Maintain</a:t>
            </a:r>
          </a:p>
          <a:p>
            <a:pPr algn="l">
              <a:lnSpc>
                <a:spcPct val="120000"/>
              </a:lnSpc>
              <a:spcAft>
                <a:spcPts val="600"/>
              </a:spcAft>
            </a:pPr>
            <a:r>
              <a:rPr sz="1200" b="1" i="0">
                <a:solidFill>
                  <a:srgbClr val="2A2A2A"/>
                </a:solidFill>
                <a:latin typeface="Poppins"/>
              </a:rPr>
              <a:t>Card payment acceptance reliability</a:t>
            </a:r>
            <a:r>
              <a:rPr sz="1200" b="0" i="0">
                <a:solidFill>
                  <a:srgbClr val="2A2A2A"/>
                </a:solidFill>
                <a:latin typeface="Poppins"/>
              </a:rPr>
              <a:t> performs at 81, is load-bearing for both the promoter and passive segments, and carries an importance score of 74. Its low impact score (38) is a consequence of strong performance, not low importance: there is limited room to move the score upward from a position that is already strong. This theme is doing real work in the model's NPS prediction. Any degradation in card acceptance, whether from network reliability, merchant coverage, or contactless performance, would translate directly into NPS damage. Operational governance and monitoring are the appropriate response, not a discretionary improvement investment.</a:t>
            </a:r>
          </a:p>
          <a:p>
            <a:pPr algn="l">
              <a:lnSpc>
                <a:spcPct val="120000"/>
              </a:lnSpc>
              <a:spcAft>
                <a:spcPts val="600"/>
              </a:spcAft>
            </a:pPr>
            <a:r>
              <a:rPr sz="1200" b="1" i="0">
                <a:solidFill>
                  <a:srgbClr val="2A2A2A"/>
                </a:solidFill>
                <a:latin typeface="Poppins"/>
              </a:rPr>
              <a:t>ATM availability and uptime</a:t>
            </a:r>
            <a:r>
              <a:rPr sz="1200" b="0" i="0">
                <a:solidFill>
                  <a:srgbClr val="2A2A2A"/>
                </a:solidFill>
                <a:latin typeface="Poppins"/>
              </a:rPr>
              <a:t> performs at 79 with importance 68. It is a lift signal for the promoter segment (curve position 88) and likely reflects the expectations of customers who rely on physical cash infrastructure. The Eastern Cape and KwaZulu-Natal province reads show higher-than-average branch-related theme incidence, which suggests that physical infrastructure matters disproportionately in regions where digital penetration may be lower. ATM uptime should be held to current standards in those markets particularly.</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13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Strategic priorities (continued)</a:t>
            </a:r>
          </a:p>
        </p:txBody>
      </p:sp>
      <p:sp>
        <p:nvSpPr>
          <p:cNvPr id="9" name="TextBox 8"/>
          <p:cNvSpPr txBox="1"/>
          <p:nvPr/>
        </p:nvSpPr>
        <p:spPr>
          <a:xfrm>
            <a:off x="540000" y="1332000"/>
            <a:ext cx="11113200" cy="4518000"/>
          </a:xfrm>
          <a:prstGeom prst="rect">
            <a:avLst/>
          </a:prstGeom>
          <a:noFill/>
        </p:spPr>
        <p:txBody>
          <a:bodyPr wrap="square" lIns="0" rIns="0" tIns="0" bIns="0">
            <a:spAutoFit/>
          </a:bodyPr>
          <a:lstStyle/>
          <a:p>
            <a:pPr algn="l">
              <a:lnSpc>
                <a:spcPct val="120000"/>
              </a:lnSpc>
              <a:spcAft>
                <a:spcPts val="600"/>
              </a:spcAft>
            </a:pPr>
            <a:r>
              <a:rPr sz="1200" b="1" i="0">
                <a:solidFill>
                  <a:srgbClr val="2A2A2A"/>
                </a:solidFill>
                <a:latin typeface="Poppins"/>
              </a:rPr>
              <a:t>App security and login</a:t>
            </a:r>
            <a:r>
              <a:rPr sz="1200" b="0" i="0">
                <a:solidFill>
                  <a:srgbClr val="2A2A2A"/>
                </a:solidFill>
                <a:latin typeface="Poppins"/>
              </a:rPr>
              <a:t> returns the highest performance score in the entire analysis at 84, with importance 63. It is the top lift signal for promoters at curve position 95. The risk here is overconfidence: a theme performing this well can attract proposals to simplify the login experience in the name of reducing friction. Any change that affects authentication performance should be treated as a customer trust decision, not a UX improvement, and should carry formal risk assessment before implementation.</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14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Where the levers sit</a:t>
            </a:r>
          </a:p>
        </p:txBody>
      </p:sp>
      <p:sp>
        <p:nvSpPr>
          <p:cNvPr id="9" name="TextBox 8"/>
          <p:cNvSpPr txBox="1"/>
          <p:nvPr/>
        </p:nvSpPr>
        <p:spPr>
          <a:xfrm>
            <a:off x="540000" y="1332000"/>
            <a:ext cx="11113200" cy="4518000"/>
          </a:xfrm>
          <a:prstGeom prst="rect">
            <a:avLst/>
          </a:prstGeom>
          <a:noFill/>
        </p:spPr>
        <p:txBody>
          <a:bodyPr wrap="square" lIns="0" rIns="0" tIns="0" bIns="0">
            <a:spAutoFit/>
          </a:bodyPr>
          <a:lstStyle/>
          <a:p>
            <a:pPr algn="l">
              <a:lnSpc>
                <a:spcPct val="120000"/>
              </a:lnSpc>
              <a:spcBef>
                <a:spcPts val="800"/>
              </a:spcBef>
              <a:spcAft>
                <a:spcPts val="400"/>
              </a:spcAft>
            </a:pPr>
            <a:r>
              <a:rPr sz="1400" b="1" i="0">
                <a:solidFill>
                  <a:srgbClr val="1E3A5F"/>
                </a:solidFill>
                <a:latin typeface="Poppins"/>
              </a:rPr>
              <a:t>Investigate Before Investing</a:t>
            </a:r>
          </a:p>
          <a:p>
            <a:pPr algn="l">
              <a:lnSpc>
                <a:spcPct val="120000"/>
              </a:lnSpc>
              <a:spcAft>
                <a:spcPts val="600"/>
              </a:spcAft>
            </a:pPr>
            <a:r>
              <a:rPr sz="1200" b="1" i="0">
                <a:solidFill>
                  <a:srgbClr val="2A2A2A"/>
                </a:solidFill>
                <a:latin typeface="Poppins"/>
              </a:rPr>
              <a:t>Fraud detection clarity</a:t>
            </a:r>
            <a:r>
              <a:rPr sz="1200" b="0" i="0">
                <a:solidFill>
                  <a:srgbClr val="2A2A2A"/>
                </a:solidFill>
                <a:latin typeface="Poppins"/>
              </a:rPr>
              <a:t> has an impact score of 67, the highest in the Investigate Before Investing quadrant, but importance of only 34. The theme is currently performing at 49, close to neutral, across 17% of respondents. Its positive direction means improving how the bank communicates fraud detection outcomes, flagged transactions, and resolution processes would likely lift the scores of the customers who raise it. The segment reads show it is anchoring detractors at curve position 18, meaning this group is not getting the clarity they need from fraud-related communications. Before investing in a programme, the bank should size what proportion of the 17% incidence group is experiencing active fraud friction versus raising it as a general transparency concern.</a:t>
            </a:r>
          </a:p>
          <a:p>
            <a:pPr algn="l">
              <a:lnSpc>
                <a:spcPct val="120000"/>
              </a:lnSpc>
              <a:spcAft>
                <a:spcPts val="600"/>
              </a:spcAft>
            </a:pPr>
            <a:r>
              <a:rPr sz="1200" b="1" i="0">
                <a:solidFill>
                  <a:srgbClr val="2A2A2A"/>
                </a:solidFill>
                <a:latin typeface="Poppins"/>
              </a:rPr>
              <a:t>Loyalty rewards engagement</a:t>
            </a:r>
            <a:r>
              <a:rPr sz="1200" b="0" i="0">
                <a:solidFill>
                  <a:srgbClr val="2A2A2A"/>
                </a:solidFill>
                <a:latin typeface="Poppins"/>
              </a:rPr>
              <a:t> carries a negative direction and an impact score of 57. Customers for whom this theme is salient score systematically lower. The anchor read in the detractor segment at curve position 22 suggests rewards-related dissatisfaction is a feature of the lowest-scoring customer group, but the causal story is ambiguous. Dissatisfied customers are more likely to notice and raise shortfalls in a rewards programme; the programme design may not be the root cause. The premium banking segment shows Loyalty rewards engagement with 19% incidence and performance at 44, which is below the midpoint, making it a theme worth monitoring in that high-value segment specifically. The diagnostic priority is to establish whether dissatisfaction with rewards is driving NPS down or whether lower-NPS customers are more likely to notice and raise the rewards gap.</a:t>
            </a:r>
          </a:p>
          <a:p>
            <a:pPr algn="l">
              <a:lnSpc>
                <a:spcPct val="120000"/>
              </a:lnSpc>
              <a:spcAft>
                <a:spcPts val="600"/>
              </a:spcAft>
            </a:pPr>
            <a:r>
              <a:rPr sz="1200" b="1" i="0">
                <a:solidFill>
                  <a:srgbClr val="2A2A2A"/>
                </a:solidFill>
                <a:latin typeface="Poppins"/>
              </a:rPr>
              <a:t>Investment product transparency</a:t>
            </a:r>
            <a:r>
              <a:rPr sz="1200" b="0" i="0">
                <a:solidFill>
                  <a:srgbClr val="2A2A2A"/>
                </a:solidFill>
                <a:latin typeface="Poppins"/>
              </a:rPr>
              <a:t> has an impact score of 61 but low importance at 29 and low incidence at 9%. Its concentration in the premium banking segment, where it registers with 24% incidence, indicates a segment-specific lever. Premium banking customers are already at NPS +31; the question is whether improving investment product transparency could push that segment further or whether there are more pressing issues to address for that customer group. The workstream is viable but narrow.</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15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Where the levers sit (continued)</a:t>
            </a:r>
          </a:p>
        </p:txBody>
      </p:sp>
      <p:sp>
        <p:nvSpPr>
          <p:cNvPr id="9" name="TextBox 8"/>
          <p:cNvSpPr txBox="1"/>
          <p:nvPr/>
        </p:nvSpPr>
        <p:spPr>
          <a:xfrm>
            <a:off x="540000" y="1332000"/>
            <a:ext cx="11113200" cy="4518000"/>
          </a:xfrm>
          <a:prstGeom prst="rect">
            <a:avLst/>
          </a:prstGeom>
          <a:noFill/>
        </p:spPr>
        <p:txBody>
          <a:bodyPr wrap="square" lIns="0" rIns="0" tIns="0" bIns="0">
            <a:spAutoFit/>
          </a:bodyPr>
          <a:lstStyle/>
          <a:p>
            <a:pPr algn="l">
              <a:lnSpc>
                <a:spcPct val="120000"/>
              </a:lnSpc>
              <a:spcAft>
                <a:spcPts val="600"/>
              </a:spcAft>
            </a:pPr>
            <a:r>
              <a:rPr sz="1200" b="1" i="0">
                <a:solidFill>
                  <a:srgbClr val="2A2A2A"/>
                </a:solidFill>
                <a:latin typeface="Poppins"/>
              </a:rPr>
              <a:t>Cross-border banking convenience</a:t>
            </a:r>
            <a:r>
              <a:rPr sz="1200" b="0" i="0">
                <a:solidFill>
                  <a:srgbClr val="2A2A2A"/>
                </a:solidFill>
                <a:latin typeface="Poppins"/>
              </a:rPr>
              <a:t> has the lowest importance in the Investigate Before Investing quadrant at 27, with impact 53 and incidence of only 8%. Small business customers show a 14% incidence rate on this theme, the highest in the breakdowns, and the small business segment sits at NPS +22. Cross-border convenience is a candidate lever for the small business segment specifically, but the 8% total incidence does not justify a broad programme investment at this stage.</a:t>
            </a:r>
          </a:p>
          <a:p>
            <a:pPr algn="l">
              <a:lnSpc>
                <a:spcPct val="120000"/>
              </a:lnSpc>
              <a:spcBef>
                <a:spcPts val="800"/>
              </a:spcBef>
              <a:spcAft>
                <a:spcPts val="400"/>
              </a:spcAft>
            </a:pPr>
            <a:r>
              <a:rPr sz="1400" b="1" i="0">
                <a:solidFill>
                  <a:srgbClr val="1E3A5F"/>
                </a:solidFill>
                <a:latin typeface="Poppins"/>
              </a:rPr>
              <a:t>Low Priority</a:t>
            </a:r>
          </a:p>
          <a:p>
            <a:pPr algn="l">
              <a:lnSpc>
                <a:spcPct val="120000"/>
              </a:lnSpc>
              <a:spcAft>
                <a:spcPts val="600"/>
              </a:spcAft>
            </a:pPr>
            <a:r>
              <a:rPr sz="1200" b="0" i="0">
                <a:solidFill>
                  <a:srgbClr val="2A2A2A"/>
                </a:solidFill>
                <a:latin typeface="Poppins"/>
              </a:rPr>
              <a:t>The Low Priority quadrant is unusually populous, with 16 themes sitting in low importance and low impact territory. This is not a failure of measurement; it reflects a banking environment where customers have clear and specific drivers of satisfaction, and a long tail of hygiene factors that matter to customer experience in the sense of not provoking complaints, but do not move the NPS needle.</a:t>
            </a:r>
          </a:p>
          <a:p>
            <a:pPr algn="l">
              <a:lnSpc>
                <a:spcPct val="120000"/>
              </a:lnSpc>
              <a:spcAft>
                <a:spcPts val="600"/>
              </a:spcAft>
            </a:pPr>
            <a:r>
              <a:rPr sz="1200" b="0" i="0">
                <a:solidFill>
                  <a:srgbClr val="2A2A2A"/>
                </a:solidFill>
                <a:latin typeface="Poppins"/>
              </a:rPr>
              <a:t>Several themes in this quadrant are worth naming for completeness. Account fee transparency and Monthly fee value both carry negative directions and combined incidence of over 40% when counted across the customer base, with performance scores of 41 and 36 respectively. Both appear as drag signals in the detractor segment. Customers clearly notice and feel negatively about fee structures. The reason these themes sit in the Low Priority quadrant is not that they are unimportant to customers' lives but that the model has found their relationship with NPS, after accounting for the other themes, is not strong enough to make them efficient improvement investments in isolation. Fee dissatisfaction in retail banking often reflects product structure rather than communication or service quality, and structural pricing change sits outside the scope of what NPS improvement programmes typically address. The data is consistent with that interpretation here.</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16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Where the levers sit (continued)</a:t>
            </a:r>
          </a:p>
        </p:txBody>
      </p:sp>
      <p:sp>
        <p:nvSpPr>
          <p:cNvPr id="9" name="TextBox 8"/>
          <p:cNvSpPr txBox="1"/>
          <p:nvPr/>
        </p:nvSpPr>
        <p:spPr>
          <a:xfrm>
            <a:off x="540000" y="1332000"/>
            <a:ext cx="11113200" cy="4518000"/>
          </a:xfrm>
          <a:prstGeom prst="rect">
            <a:avLst/>
          </a:prstGeom>
          <a:noFill/>
        </p:spPr>
        <p:txBody>
          <a:bodyPr wrap="square" lIns="0" rIns="0" tIns="0" bIns="0">
            <a:spAutoFit/>
          </a:bodyPr>
          <a:lstStyle/>
          <a:p>
            <a:pPr algn="l">
              <a:lnSpc>
                <a:spcPct val="120000"/>
              </a:lnSpc>
              <a:spcAft>
                <a:spcPts val="600"/>
              </a:spcAft>
            </a:pPr>
            <a:r>
              <a:rPr sz="1200" b="0" i="0">
                <a:solidFill>
                  <a:srgbClr val="2A2A2A"/>
                </a:solidFill>
                <a:latin typeface="Poppins"/>
              </a:rPr>
              <a:t>Branch waiting times, Mobile money transfer, Interest rate competitiveness, and Telephonic banking wait times all sit in the Low Priority quadrant. Branch waiting times has a 19% incidence in the Eastern Cape and KwaZulu-Natal, where it surfaces more frequently than at the national level, but its importance and impact at the total level do not warrant a national programme. It is worth monitoring as a regional signal.</a:t>
            </a:r>
          </a:p>
          <a:p>
            <a:pPr algn="l">
              <a:lnSpc>
                <a:spcPct val="120000"/>
              </a:lnSpc>
              <a:spcAft>
                <a:spcPts val="600"/>
              </a:spcAft>
            </a:pPr>
            <a:r>
              <a:rPr sz="1200" b="0" i="0">
                <a:solidFill>
                  <a:srgbClr val="2A2A2A"/>
                </a:solidFill>
                <a:latin typeface="Poppins"/>
              </a:rPr>
              <a:t>The remaining themes in the Low Priority quadrant, covering statement clarity, app feature rollout, card replacement, branch parking, foreign exchange rates, and cheque processing, reflect a diverse set of customer touchpoints, each with small and specific audiences. None of these represents a strategic investment priority at this time.</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17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Segment overlay</a:t>
            </a:r>
          </a:p>
        </p:txBody>
      </p:sp>
      <p:sp>
        <p:nvSpPr>
          <p:cNvPr id="9" name="TextBox 8"/>
          <p:cNvSpPr txBox="1"/>
          <p:nvPr/>
        </p:nvSpPr>
        <p:spPr>
          <a:xfrm>
            <a:off x="540000" y="1332000"/>
            <a:ext cx="3608399" cy="251999"/>
          </a:xfrm>
          <a:prstGeom prst="rect">
            <a:avLst/>
          </a:prstGeom>
          <a:noFill/>
        </p:spPr>
        <p:txBody>
          <a:bodyPr wrap="none" lIns="0" tIns="0">
            <a:spAutoFit/>
          </a:bodyPr>
          <a:lstStyle/>
          <a:p>
            <a:pPr algn="l"/>
            <a:r>
              <a:rPr sz="1400" b="1" i="0">
                <a:solidFill>
                  <a:srgbClr val="142440"/>
                </a:solidFill>
                <a:latin typeface="Poppins"/>
              </a:rPr>
              <a:t>Detractors</a:t>
            </a:r>
          </a:p>
        </p:txBody>
      </p:sp>
      <p:sp>
        <p:nvSpPr>
          <p:cNvPr id="10" name="Rectangle 9"/>
          <p:cNvSpPr/>
          <p:nvPr/>
        </p:nvSpPr>
        <p:spPr>
          <a:xfrm>
            <a:off x="540000" y="1656000"/>
            <a:ext cx="540000" cy="25200"/>
          </a:xfrm>
          <a:prstGeom prst="rect">
            <a:avLst/>
          </a:prstGeom>
          <a:solidFill>
            <a:srgbClr val="A861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40000" y="1764000"/>
            <a:ext cx="3608399" cy="1260000"/>
          </a:xfrm>
          <a:prstGeom prst="rect">
            <a:avLst/>
          </a:prstGeom>
          <a:noFill/>
        </p:spPr>
        <p:txBody>
          <a:bodyPr wrap="square" lIns="0" tIns="0">
            <a:spAutoFit/>
          </a:bodyPr>
          <a:lstStyle/>
          <a:p>
            <a:pPr algn="l">
              <a:lnSpc>
                <a:spcPct val="120000"/>
              </a:lnSpc>
              <a:spcAft>
                <a:spcPts val="300"/>
              </a:spcAft>
            </a:pPr>
            <a:r>
              <a:rPr sz="1100" b="1" i="0">
                <a:solidFill>
                  <a:srgbClr val="A8615A"/>
                </a:solidFill>
                <a:latin typeface="Poppins"/>
              </a:rPr>
              <a:t>•  </a:t>
            </a:r>
            <a:r>
              <a:rPr sz="1100" b="0" i="0">
                <a:solidFill>
                  <a:srgbClr val="2A2A2A"/>
                </a:solidFill>
                <a:latin typeface="Poppins"/>
              </a:rPr>
              <a:t>Digital account onboarding (drag)</a:t>
            </a:r>
          </a:p>
          <a:p>
            <a:pPr algn="l">
              <a:lnSpc>
                <a:spcPct val="120000"/>
              </a:lnSpc>
              <a:spcAft>
                <a:spcPts val="300"/>
              </a:spcAft>
            </a:pPr>
            <a:r>
              <a:rPr sz="1100" b="1" i="0">
                <a:solidFill>
                  <a:srgbClr val="A8615A"/>
                </a:solidFill>
                <a:latin typeface="Poppins"/>
              </a:rPr>
              <a:t>•  </a:t>
            </a:r>
            <a:r>
              <a:rPr sz="1100" b="0" i="0">
                <a:solidFill>
                  <a:srgbClr val="2A2A2A"/>
                </a:solidFill>
                <a:latin typeface="Poppins"/>
              </a:rPr>
              <a:t>Mobile app stability (drag)</a:t>
            </a:r>
          </a:p>
          <a:p>
            <a:pPr algn="l">
              <a:lnSpc>
                <a:spcPct val="120000"/>
              </a:lnSpc>
              <a:spcAft>
                <a:spcPts val="300"/>
              </a:spcAft>
            </a:pPr>
            <a:r>
              <a:rPr sz="1100" b="1" i="0">
                <a:solidFill>
                  <a:srgbClr val="A8615A"/>
                </a:solidFill>
                <a:latin typeface="Poppins"/>
              </a:rPr>
              <a:t>•  </a:t>
            </a:r>
            <a:r>
              <a:rPr sz="1100" b="0" i="0">
                <a:solidFill>
                  <a:srgbClr val="2A2A2A"/>
                </a:solidFill>
                <a:latin typeface="Poppins"/>
              </a:rPr>
              <a:t>Branch advisory quality (drag)</a:t>
            </a:r>
          </a:p>
          <a:p>
            <a:pPr algn="l">
              <a:lnSpc>
                <a:spcPct val="120000"/>
              </a:lnSpc>
              <a:spcAft>
                <a:spcPts val="300"/>
              </a:spcAft>
            </a:pPr>
            <a:r>
              <a:rPr sz="1100" b="1" i="0">
                <a:solidFill>
                  <a:srgbClr val="A8615A"/>
                </a:solidFill>
                <a:latin typeface="Poppins"/>
              </a:rPr>
              <a:t>•  </a:t>
            </a:r>
            <a:r>
              <a:rPr sz="1100" b="0" i="0">
                <a:solidFill>
                  <a:srgbClr val="2A2A2A"/>
                </a:solidFill>
                <a:latin typeface="Poppins"/>
              </a:rPr>
              <a:t>Account fee transparency (drag)</a:t>
            </a:r>
          </a:p>
        </p:txBody>
      </p:sp>
      <p:sp>
        <p:nvSpPr>
          <p:cNvPr id="12" name="TextBox 11"/>
          <p:cNvSpPr txBox="1"/>
          <p:nvPr/>
        </p:nvSpPr>
        <p:spPr>
          <a:xfrm>
            <a:off x="4292399" y="1332000"/>
            <a:ext cx="3608399" cy="251999"/>
          </a:xfrm>
          <a:prstGeom prst="rect">
            <a:avLst/>
          </a:prstGeom>
          <a:noFill/>
        </p:spPr>
        <p:txBody>
          <a:bodyPr wrap="none" lIns="0" tIns="0">
            <a:spAutoFit/>
          </a:bodyPr>
          <a:lstStyle/>
          <a:p>
            <a:pPr algn="l"/>
            <a:r>
              <a:rPr sz="1400" b="1" i="0">
                <a:solidFill>
                  <a:srgbClr val="142440"/>
                </a:solidFill>
                <a:latin typeface="Poppins"/>
              </a:rPr>
              <a:t>Passives</a:t>
            </a:r>
          </a:p>
        </p:txBody>
      </p:sp>
      <p:sp>
        <p:nvSpPr>
          <p:cNvPr id="13" name="Rectangle 12"/>
          <p:cNvSpPr/>
          <p:nvPr/>
        </p:nvSpPr>
        <p:spPr>
          <a:xfrm>
            <a:off x="4292399" y="1656000"/>
            <a:ext cx="540000" cy="25200"/>
          </a:xfrm>
          <a:prstGeom prst="rect">
            <a:avLst/>
          </a:prstGeom>
          <a:solidFill>
            <a:srgbClr val="8A8FA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292399" y="1764000"/>
            <a:ext cx="3608399" cy="1260000"/>
          </a:xfrm>
          <a:prstGeom prst="rect">
            <a:avLst/>
          </a:prstGeom>
          <a:noFill/>
        </p:spPr>
        <p:txBody>
          <a:bodyPr wrap="square" lIns="0" tIns="0">
            <a:spAutoFit/>
          </a:bodyPr>
          <a:lstStyle/>
          <a:p>
            <a:pPr algn="l">
              <a:lnSpc>
                <a:spcPct val="120000"/>
              </a:lnSpc>
              <a:spcAft>
                <a:spcPts val="300"/>
              </a:spcAft>
            </a:pPr>
            <a:r>
              <a:rPr sz="1100" b="1" i="0">
                <a:solidFill>
                  <a:srgbClr val="8A8FA0"/>
                </a:solidFill>
                <a:latin typeface="Poppins"/>
              </a:rPr>
              <a:t>•  </a:t>
            </a:r>
            <a:r>
              <a:rPr sz="1100" b="0" i="0">
                <a:solidFill>
                  <a:srgbClr val="2A2A2A"/>
                </a:solidFill>
                <a:latin typeface="Poppins"/>
              </a:rPr>
              <a:t>Mobile app stability (drag)</a:t>
            </a:r>
          </a:p>
          <a:p>
            <a:pPr algn="l">
              <a:lnSpc>
                <a:spcPct val="120000"/>
              </a:lnSpc>
              <a:spcAft>
                <a:spcPts val="300"/>
              </a:spcAft>
            </a:pPr>
            <a:r>
              <a:rPr sz="1100" b="1" i="0">
                <a:solidFill>
                  <a:srgbClr val="8A8FA0"/>
                </a:solidFill>
                <a:latin typeface="Poppins"/>
              </a:rPr>
              <a:t>•  </a:t>
            </a:r>
            <a:r>
              <a:rPr sz="1100" b="0" i="0">
                <a:solidFill>
                  <a:srgbClr val="2A2A2A"/>
                </a:solidFill>
                <a:latin typeface="Poppins"/>
              </a:rPr>
              <a:t>Card payment acceptance reliability (lift)</a:t>
            </a:r>
          </a:p>
          <a:p>
            <a:pPr algn="l">
              <a:lnSpc>
                <a:spcPct val="120000"/>
              </a:lnSpc>
              <a:spcAft>
                <a:spcPts val="300"/>
              </a:spcAft>
            </a:pPr>
            <a:r>
              <a:rPr sz="1100" b="1" i="0">
                <a:solidFill>
                  <a:srgbClr val="8A8FA0"/>
                </a:solidFill>
                <a:latin typeface="Poppins"/>
              </a:rPr>
              <a:t>•  </a:t>
            </a:r>
            <a:r>
              <a:rPr sz="1100" b="0" i="0">
                <a:solidFill>
                  <a:srgbClr val="2A2A2A"/>
                </a:solidFill>
                <a:latin typeface="Poppins"/>
              </a:rPr>
              <a:t>Account fee transparency (drag)</a:t>
            </a:r>
          </a:p>
        </p:txBody>
      </p:sp>
      <p:sp>
        <p:nvSpPr>
          <p:cNvPr id="15" name="TextBox 14"/>
          <p:cNvSpPr txBox="1"/>
          <p:nvPr/>
        </p:nvSpPr>
        <p:spPr>
          <a:xfrm>
            <a:off x="8044799" y="1332000"/>
            <a:ext cx="3608399" cy="251999"/>
          </a:xfrm>
          <a:prstGeom prst="rect">
            <a:avLst/>
          </a:prstGeom>
          <a:noFill/>
        </p:spPr>
        <p:txBody>
          <a:bodyPr wrap="none" lIns="0" tIns="0">
            <a:spAutoFit/>
          </a:bodyPr>
          <a:lstStyle/>
          <a:p>
            <a:pPr algn="l"/>
            <a:r>
              <a:rPr sz="1400" b="1" i="0">
                <a:solidFill>
                  <a:srgbClr val="142440"/>
                </a:solidFill>
                <a:latin typeface="Poppins"/>
              </a:rPr>
              <a:t>Promoters</a:t>
            </a:r>
          </a:p>
        </p:txBody>
      </p:sp>
      <p:sp>
        <p:nvSpPr>
          <p:cNvPr id="16" name="Rectangle 15"/>
          <p:cNvSpPr/>
          <p:nvPr/>
        </p:nvSpPr>
        <p:spPr>
          <a:xfrm>
            <a:off x="8044799" y="1656000"/>
            <a:ext cx="540000" cy="25200"/>
          </a:xfrm>
          <a:prstGeom prst="rect">
            <a:avLst/>
          </a:prstGeom>
          <a:solidFill>
            <a:srgbClr val="3F736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044799" y="1764000"/>
            <a:ext cx="3608399" cy="1260000"/>
          </a:xfrm>
          <a:prstGeom prst="rect">
            <a:avLst/>
          </a:prstGeom>
          <a:noFill/>
        </p:spPr>
        <p:txBody>
          <a:bodyPr wrap="square" lIns="0" tIns="0">
            <a:spAutoFit/>
          </a:bodyPr>
          <a:lstStyle/>
          <a:p>
            <a:pPr algn="l">
              <a:lnSpc>
                <a:spcPct val="120000"/>
              </a:lnSpc>
              <a:spcAft>
                <a:spcPts val="300"/>
              </a:spcAft>
            </a:pPr>
            <a:r>
              <a:rPr sz="1100" b="1" i="0">
                <a:solidFill>
                  <a:srgbClr val="3F7361"/>
                </a:solidFill>
                <a:latin typeface="Poppins"/>
              </a:rPr>
              <a:t>•  </a:t>
            </a:r>
            <a:r>
              <a:rPr sz="1100" b="0" i="0">
                <a:solidFill>
                  <a:srgbClr val="2A2A2A"/>
                </a:solidFill>
                <a:latin typeface="Poppins"/>
              </a:rPr>
              <a:t>Card payment acceptance reliability (lift)</a:t>
            </a:r>
          </a:p>
          <a:p>
            <a:pPr algn="l">
              <a:lnSpc>
                <a:spcPct val="120000"/>
              </a:lnSpc>
              <a:spcAft>
                <a:spcPts val="300"/>
              </a:spcAft>
            </a:pPr>
            <a:r>
              <a:rPr sz="1100" b="1" i="0">
                <a:solidFill>
                  <a:srgbClr val="3F7361"/>
                </a:solidFill>
                <a:latin typeface="Poppins"/>
              </a:rPr>
              <a:t>•  </a:t>
            </a:r>
            <a:r>
              <a:rPr sz="1100" b="0" i="0">
                <a:solidFill>
                  <a:srgbClr val="2A2A2A"/>
                </a:solidFill>
                <a:latin typeface="Poppins"/>
              </a:rPr>
              <a:t>App security and login (lift)</a:t>
            </a:r>
          </a:p>
          <a:p>
            <a:pPr algn="l">
              <a:lnSpc>
                <a:spcPct val="120000"/>
              </a:lnSpc>
              <a:spcAft>
                <a:spcPts val="300"/>
              </a:spcAft>
            </a:pPr>
            <a:r>
              <a:rPr sz="1100" b="1" i="0">
                <a:solidFill>
                  <a:srgbClr val="3F7361"/>
                </a:solidFill>
                <a:latin typeface="Poppins"/>
              </a:rPr>
              <a:t>•  </a:t>
            </a:r>
            <a:r>
              <a:rPr sz="1100" b="0" i="0">
                <a:solidFill>
                  <a:srgbClr val="2A2A2A"/>
                </a:solidFill>
                <a:latin typeface="Poppins"/>
              </a:rPr>
              <a:t>ATM availability and uptime (lift)</a:t>
            </a:r>
          </a:p>
          <a:p>
            <a:pPr algn="l">
              <a:lnSpc>
                <a:spcPct val="120000"/>
              </a:lnSpc>
              <a:spcAft>
                <a:spcPts val="300"/>
              </a:spcAft>
            </a:pPr>
            <a:r>
              <a:rPr sz="1100" b="1" i="0">
                <a:solidFill>
                  <a:srgbClr val="3F7361"/>
                </a:solidFill>
                <a:latin typeface="Poppins"/>
              </a:rPr>
              <a:t>•  </a:t>
            </a:r>
            <a:r>
              <a:rPr sz="1100" b="0" i="0">
                <a:solidFill>
                  <a:srgbClr val="2A2A2A"/>
                </a:solidFill>
                <a:latin typeface="Poppins"/>
              </a:rPr>
              <a:t>Branch advisory quality (lift)</a:t>
            </a:r>
          </a:p>
        </p:txBody>
      </p:sp>
      <p:sp>
        <p:nvSpPr>
          <p:cNvPr id="18" name="TextBox 17"/>
          <p:cNvSpPr txBox="1"/>
          <p:nvPr/>
        </p:nvSpPr>
        <p:spPr>
          <a:xfrm>
            <a:off x="540000" y="2808000"/>
            <a:ext cx="11113200" cy="3078000"/>
          </a:xfrm>
          <a:prstGeom prst="rect">
            <a:avLst/>
          </a:prstGeom>
          <a:noFill/>
        </p:spPr>
        <p:txBody>
          <a:bodyPr wrap="square" lIns="0" rIns="0" tIns="0" bIns="0">
            <a:spAutoFit/>
          </a:bodyPr>
          <a:lstStyle/>
          <a:p>
            <a:pPr algn="l">
              <a:lnSpc>
                <a:spcPct val="120000"/>
              </a:lnSpc>
              <a:spcAft>
                <a:spcPts val="600"/>
              </a:spcAft>
            </a:pPr>
            <a:r>
              <a:rPr sz="1200" b="0" i="0">
                <a:solidFill>
                  <a:srgbClr val="2A2A2A"/>
                </a:solidFill>
                <a:latin typeface="Poppins"/>
              </a:rPr>
              <a:t>The promoter, passive, and detractor segments read the driver landscape in meaningfully different ways, and those differences carry actionable implications.</a:t>
            </a:r>
          </a:p>
          <a:p>
            <a:pPr algn="l">
              <a:lnSpc>
                <a:spcPct val="120000"/>
              </a:lnSpc>
              <a:spcAft>
                <a:spcPts val="600"/>
              </a:spcAft>
            </a:pPr>
            <a:r>
              <a:rPr sz="1200" b="1" i="0">
                <a:solidFill>
                  <a:srgbClr val="2A2A2A"/>
                </a:solidFill>
                <a:latin typeface="Poppins"/>
              </a:rPr>
              <a:t>Promoters</a:t>
            </a:r>
            <a:r>
              <a:rPr sz="1200" b="0" i="0">
                <a:solidFill>
                  <a:srgbClr val="2A2A2A"/>
                </a:solidFill>
                <a:latin typeface="Poppins"/>
              </a:rPr>
              <a:t> are characterised by the three Protect and Maintain themes. Card payment acceptance reliability (curve position 92), App security and login (curve position 95), and ATM availability and uptime (curve position 88) are all lift signals for the promoter group. These customers are already experiencing the bank's core infrastructure as reliable and secure, and that reliability is the foundation of their advocacy. Branch advisory quality also lifts promoters (curve position 76), confirming that when advisory experience is strong it adds to advocacy rather than merely avoiding detraction. Digital account onboarding reads as neutral for promoters at curve position 55, indicating this group has moved past whatever friction they experienced at onboarding and are not currently raising it as a live concern.</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18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Segment overlay (continued)</a:t>
            </a:r>
          </a:p>
        </p:txBody>
      </p:sp>
      <p:sp>
        <p:nvSpPr>
          <p:cNvPr id="9" name="TextBox 8"/>
          <p:cNvSpPr txBox="1"/>
          <p:nvPr/>
        </p:nvSpPr>
        <p:spPr>
          <a:xfrm>
            <a:off x="540000" y="1332000"/>
            <a:ext cx="11113200" cy="4518000"/>
          </a:xfrm>
          <a:prstGeom prst="rect">
            <a:avLst/>
          </a:prstGeom>
          <a:noFill/>
        </p:spPr>
        <p:txBody>
          <a:bodyPr wrap="square" lIns="0" rIns="0" tIns="0" bIns="0">
            <a:spAutoFit/>
          </a:bodyPr>
          <a:lstStyle/>
          <a:p>
            <a:pPr algn="l">
              <a:lnSpc>
                <a:spcPct val="120000"/>
              </a:lnSpc>
              <a:spcAft>
                <a:spcPts val="600"/>
              </a:spcAft>
            </a:pPr>
            <a:r>
              <a:rPr sz="1200" b="1" i="0">
                <a:solidFill>
                  <a:srgbClr val="2A2A2A"/>
                </a:solidFill>
                <a:latin typeface="Poppins"/>
              </a:rPr>
              <a:t>Detractors</a:t>
            </a:r>
            <a:r>
              <a:rPr sz="1200" b="0" i="0">
                <a:solidFill>
                  <a:srgbClr val="2A2A2A"/>
                </a:solidFill>
                <a:latin typeface="Poppins"/>
              </a:rPr>
              <a:t> are dragged by three themes: Digital account onboarding (curve position 0), Mobile app stability (curve position 5), and Branch advisory quality (curve position 8). The bottom of the curve for all three sits in the detractor segment, confirming that the Priority Investment quadrant themes are not just analytically important but are the lived experience of the bank's least satisfied customers. Account fee transparency also reads as a drag for detractors (curve position 0), consistent with its negative direction and low performance score. Monthly fee value and Fraud detection clarity anchor the detractor segment rather than dragging it, meaning they are salient but not the primary drivers of the lowest scores.</a:t>
            </a:r>
          </a:p>
          <a:p>
            <a:pPr algn="l">
              <a:lnSpc>
                <a:spcPct val="120000"/>
              </a:lnSpc>
              <a:spcAft>
                <a:spcPts val="600"/>
              </a:spcAft>
            </a:pPr>
            <a:r>
              <a:rPr sz="1200" b="1" i="0">
                <a:solidFill>
                  <a:srgbClr val="2A2A2A"/>
                </a:solidFill>
                <a:latin typeface="Poppins"/>
              </a:rPr>
              <a:t>Passives</a:t>
            </a:r>
            <a:r>
              <a:rPr sz="1200" b="0" i="0">
                <a:solidFill>
                  <a:srgbClr val="2A2A2A"/>
                </a:solidFill>
                <a:latin typeface="Poppins"/>
              </a:rPr>
              <a:t> present the clearest conversion opportunity. Mobile app stability reads as a drag for passives at curve position 28, meaning this group is noticeably affected by stability issues even though they have not yet moved into the detractor category. Addressing stability has the potential to convert this passive group upward. Card payment acceptance reliability reads as a lift for passives at curve position 78, nearly as strong as the promoter read, indicating that if reliability holds or improves, it will contribute to passive conversion. Digital account onboarding and Branch advisory quality both read as neutral for passives, sitting around curve position 45-50, which means these themes are not currently either helping or hurting the passive group. Their conversion to promoters is most plausibly unlocked through mobile app stability improvement and sustained card payment reliability.</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19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Segment overlay (continued)</a:t>
            </a:r>
          </a:p>
        </p:txBody>
      </p:sp>
      <p:sp>
        <p:nvSpPr>
          <p:cNvPr id="9" name="TextBox 8"/>
          <p:cNvSpPr txBox="1"/>
          <p:nvPr/>
        </p:nvSpPr>
        <p:spPr>
          <a:xfrm>
            <a:off x="540000" y="1332000"/>
            <a:ext cx="11113200" cy="4518000"/>
          </a:xfrm>
          <a:prstGeom prst="rect">
            <a:avLst/>
          </a:prstGeom>
          <a:noFill/>
        </p:spPr>
        <p:txBody>
          <a:bodyPr wrap="square" lIns="0" rIns="0" tIns="0" bIns="0">
            <a:spAutoFit/>
          </a:bodyPr>
          <a:lstStyle/>
          <a:p>
            <a:pPr algn="l">
              <a:lnSpc>
                <a:spcPct val="120000"/>
              </a:lnSpc>
              <a:spcAft>
                <a:spcPts val="600"/>
              </a:spcAft>
            </a:pPr>
            <a:r>
              <a:rPr sz="1200" b="0" i="0">
                <a:solidFill>
                  <a:srgbClr val="2A2A2A"/>
                </a:solidFill>
                <a:latin typeface="Poppins"/>
              </a:rPr>
              <a:t>The segment pattern taken together points to a specific conversion pathway: resolving mobile stability concerns is the most direct lever for converting the large passive population, while the branch advisory improvement programme has the potential to both reduce detractors and add to promoters. The three Protect and Maintain themes are already doing the work of holding the promoter group in place; the task is to ensure they do not deteriorate while the improvement programmes land.</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2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Action summary</a:t>
            </a:r>
          </a:p>
        </p:txBody>
      </p:sp>
      <p:sp>
        <p:nvSpPr>
          <p:cNvPr id="9" name="TextBox 8"/>
          <p:cNvSpPr txBox="1"/>
          <p:nvPr/>
        </p:nvSpPr>
        <p:spPr>
          <a:xfrm>
            <a:off x="540000" y="1332000"/>
            <a:ext cx="11113200" cy="5040000"/>
          </a:xfrm>
          <a:prstGeom prst="rect">
            <a:avLst/>
          </a:prstGeom>
          <a:noFill/>
        </p:spPr>
        <p:txBody>
          <a:bodyPr wrap="square" lIns="0" rIns="0" tIns="0" bIns="0">
            <a:noAutofit/>
          </a:bodyPr>
          <a:lstStyle/>
          <a:p>
            <a:pPr algn="l">
              <a:lnSpc>
                <a:spcPct val="100000"/>
              </a:lnSpc>
              <a:spcAft>
                <a:spcPts val="400"/>
              </a:spcAft>
            </a:pPr>
            <a:r>
              <a:rPr sz="1100" b="0" i="0">
                <a:solidFill>
                  <a:srgbClr val="2A2A2A"/>
                </a:solidFill>
                <a:latin typeface="Poppins"/>
              </a:rPr>
              <a:t>NPS +18, modestly positive. 38% promoters, 42% passives, 20% detractors. A position to improve, not a problem to fix. Three themes to act on, three to protect, four to investigate.</a:t>
            </a:r>
          </a:p>
          <a:p>
            <a:pPr algn="l">
              <a:lnSpc>
                <a:spcPct val="100000"/>
              </a:lnSpc>
              <a:spcBef>
                <a:spcPts val="900"/>
              </a:spcBef>
              <a:spcAft>
                <a:spcPts val="200"/>
              </a:spcAft>
            </a:pPr>
            <a:r>
              <a:rPr sz="1300" b="1" i="0">
                <a:solidFill>
                  <a:srgbClr val="142440"/>
                </a:solidFill>
                <a:latin typeface="Poppins"/>
              </a:rPr>
              <a:t>Act</a:t>
            </a:r>
          </a:p>
          <a:p>
            <a:pPr algn="l">
              <a:lnSpc>
                <a:spcPct val="100000"/>
              </a:lnSpc>
              <a:spcAft>
                <a:spcPts val="200"/>
              </a:spcAft>
            </a:pPr>
            <a:r>
              <a:rPr sz="1000" b="0" i="1">
                <a:solidFill>
                  <a:srgbClr val="2A2A2A"/>
                </a:solidFill>
                <a:latin typeface="Poppins"/>
              </a:rPr>
              <a:t>Three themes drive the outcome and have meaningful room to move the score; two carry diagnostic signals, one is a direct improvement lever.</a:t>
            </a:r>
          </a:p>
          <a:p>
            <a:pPr algn="l">
              <a:lnSpc>
                <a:spcPct val="100000"/>
              </a:lnSpc>
              <a:spcBef>
                <a:spcPts val="300"/>
              </a:spcBef>
              <a:spcAft>
                <a:spcPts val="0"/>
              </a:spcAft>
            </a:pPr>
            <a:r>
              <a:rPr sz="1050" b="1" i="0">
                <a:solidFill>
                  <a:srgbClr val="142440"/>
                </a:solidFill>
                <a:latin typeface="Poppins"/>
              </a:rPr>
              <a:t>Branch advisory quality</a:t>
            </a:r>
            <a:r>
              <a:rPr sz="950" b="0" i="0">
                <a:solidFill>
                  <a:srgbClr val="2A2A2A"/>
                </a:solidFill>
                <a:latin typeface="Poppins"/>
              </a:rPr>
              <a:t> | importance 81, impact 71, 22% incidence, </a:t>
            </a:r>
            <a:r>
              <a:rPr sz="950" b="1" i="0">
                <a:solidFill>
                  <a:srgbClr val="3F7361"/>
                </a:solidFill>
                <a:latin typeface="Poppins"/>
              </a:rPr>
              <a:t>Positive direction.</a:t>
            </a:r>
          </a:p>
          <a:p>
            <a:pPr algn="l">
              <a:lnSpc>
                <a:spcPct val="100000"/>
              </a:lnSpc>
              <a:spcBef>
                <a:spcPts val="100"/>
              </a:spcBef>
              <a:spcAft>
                <a:spcPts val="0"/>
              </a:spcAft>
            </a:pPr>
            <a:r>
              <a:rPr sz="950" b="1" i="0">
                <a:solidFill>
                  <a:srgbClr val="2A2A2A"/>
                </a:solidFill>
                <a:latin typeface="Poppins"/>
              </a:rPr>
              <a:t>Insight: </a:t>
            </a:r>
            <a:r>
              <a:rPr sz="950" b="0" i="0">
                <a:solidFill>
                  <a:srgbClr val="2A2A2A"/>
                </a:solidFill>
                <a:latin typeface="Poppins"/>
              </a:rPr>
              <a:t>Customers who experience strong branch advisory quality score higher on NPS; current performance sits at 43, well below the midpoint, leaving substantial room to improve.</a:t>
            </a:r>
          </a:p>
          <a:p>
            <a:pPr algn="l">
              <a:lnSpc>
                <a:spcPct val="100000"/>
              </a:lnSpc>
              <a:spcBef>
                <a:spcPts val="100"/>
              </a:spcBef>
              <a:spcAft>
                <a:spcPts val="0"/>
              </a:spcAft>
            </a:pPr>
            <a:r>
              <a:rPr sz="950" b="1" i="0">
                <a:solidFill>
                  <a:srgbClr val="2A2A2A"/>
                </a:solidFill>
                <a:latin typeface="Poppins"/>
              </a:rPr>
              <a:t>Action: </a:t>
            </a:r>
            <a:r>
              <a:rPr sz="950" b="0" i="0">
                <a:solidFill>
                  <a:srgbClr val="2A2A2A"/>
                </a:solidFill>
                <a:latin typeface="Poppins"/>
              </a:rPr>
              <a:t>Run a structured improvement programme targeting adviser capability, conversation quality, and consistency across branches.</a:t>
            </a:r>
          </a:p>
          <a:p>
            <a:pPr algn="l">
              <a:lnSpc>
                <a:spcPct val="100000"/>
              </a:lnSpc>
              <a:spcBef>
                <a:spcPts val="500"/>
              </a:spcBef>
              <a:spcAft>
                <a:spcPts val="0"/>
              </a:spcAft>
            </a:pPr>
            <a:r>
              <a:rPr sz="1050" b="1" i="0">
                <a:solidFill>
                  <a:srgbClr val="142440"/>
                </a:solidFill>
                <a:latin typeface="Poppins"/>
              </a:rPr>
              <a:t>Digital account onboarding</a:t>
            </a:r>
            <a:r>
              <a:rPr sz="950" b="0" i="0">
                <a:solidFill>
                  <a:srgbClr val="2A2A2A"/>
                </a:solidFill>
                <a:latin typeface="Poppins"/>
              </a:rPr>
              <a:t> | importance 87, impact 76, 26% incidence, </a:t>
            </a:r>
            <a:r>
              <a:rPr sz="950" b="1" i="0">
                <a:solidFill>
                  <a:srgbClr val="A8615A"/>
                </a:solidFill>
                <a:latin typeface="Poppins"/>
              </a:rPr>
              <a:t>Negative direction.</a:t>
            </a:r>
          </a:p>
          <a:p>
            <a:pPr algn="l">
              <a:lnSpc>
                <a:spcPct val="100000"/>
              </a:lnSpc>
              <a:spcBef>
                <a:spcPts val="100"/>
              </a:spcBef>
              <a:spcAft>
                <a:spcPts val="0"/>
              </a:spcAft>
            </a:pPr>
            <a:r>
              <a:rPr sz="950" b="1" i="0">
                <a:solidFill>
                  <a:srgbClr val="2A2A2A"/>
                </a:solidFill>
                <a:latin typeface="Poppins"/>
              </a:rPr>
              <a:t>Insight: </a:t>
            </a:r>
            <a:r>
              <a:rPr sz="950" b="0" i="0">
                <a:solidFill>
                  <a:srgbClr val="2A2A2A"/>
                </a:solidFill>
                <a:latin typeface="Poppins"/>
              </a:rPr>
              <a:t>Customers for whom digital account onboarding is salient score systematically lower on NPS; incidence is highest among customers under two years of tenure, suggesting the signal may partly proxy for early lifecycle friction rather than the onboarding experience in isolation.</a:t>
            </a:r>
          </a:p>
          <a:p>
            <a:pPr algn="l">
              <a:lnSpc>
                <a:spcPct val="100000"/>
              </a:lnSpc>
              <a:spcBef>
                <a:spcPts val="100"/>
              </a:spcBef>
              <a:spcAft>
                <a:spcPts val="0"/>
              </a:spcAft>
            </a:pPr>
            <a:r>
              <a:rPr sz="950" b="1" i="0">
                <a:solidFill>
                  <a:srgbClr val="2A2A2A"/>
                </a:solidFill>
                <a:latin typeface="Poppins"/>
              </a:rPr>
              <a:t>Action: </a:t>
            </a:r>
            <a:r>
              <a:rPr sz="950" b="0" i="0">
                <a:solidFill>
                  <a:srgbClr val="2A2A2A"/>
                </a:solidFill>
                <a:latin typeface="Poppins"/>
              </a:rPr>
              <a:t>Commission a diagnostic to confirm whether digital account onboarding independently drives the outcome or proxies for a broader new-customer lifecycle problem before committing remediation spend.</a:t>
            </a:r>
          </a:p>
          <a:p>
            <a:pPr algn="l">
              <a:lnSpc>
                <a:spcPct val="100000"/>
              </a:lnSpc>
              <a:spcBef>
                <a:spcPts val="500"/>
              </a:spcBef>
              <a:spcAft>
                <a:spcPts val="0"/>
              </a:spcAft>
            </a:pPr>
            <a:r>
              <a:rPr sz="1050" b="1" i="0">
                <a:solidFill>
                  <a:srgbClr val="142440"/>
                </a:solidFill>
                <a:latin typeface="Poppins"/>
              </a:rPr>
              <a:t>Mobile app stability</a:t>
            </a:r>
            <a:r>
              <a:rPr sz="950" b="0" i="0">
                <a:solidFill>
                  <a:srgbClr val="2A2A2A"/>
                </a:solidFill>
                <a:latin typeface="Poppins"/>
              </a:rPr>
              <a:t> | importance 78, impact 65, 24% incidence, </a:t>
            </a:r>
            <a:r>
              <a:rPr sz="950" b="1" i="0">
                <a:solidFill>
                  <a:srgbClr val="A8615A"/>
                </a:solidFill>
                <a:latin typeface="Poppins"/>
              </a:rPr>
              <a:t>Negative direction.</a:t>
            </a:r>
          </a:p>
          <a:p>
            <a:pPr algn="l">
              <a:lnSpc>
                <a:spcPct val="100000"/>
              </a:lnSpc>
              <a:spcBef>
                <a:spcPts val="100"/>
              </a:spcBef>
              <a:spcAft>
                <a:spcPts val="0"/>
              </a:spcAft>
            </a:pPr>
            <a:r>
              <a:rPr sz="950" b="1" i="0">
                <a:solidFill>
                  <a:srgbClr val="2A2A2A"/>
                </a:solidFill>
                <a:latin typeface="Poppins"/>
              </a:rPr>
              <a:t>Insight: </a:t>
            </a:r>
            <a:r>
              <a:rPr sz="950" b="0" i="0">
                <a:solidFill>
                  <a:srgbClr val="2A2A2A"/>
                </a:solidFill>
                <a:latin typeface="Poppins"/>
              </a:rPr>
              <a:t>Customers for whom mobile app stability is salient score systematically lower on NPS; the theme is a drag on both detractors and passives, pointing to a reliability problem that spans the two most at-risk segments.</a:t>
            </a:r>
          </a:p>
          <a:p>
            <a:pPr algn="l">
              <a:lnSpc>
                <a:spcPct val="100000"/>
              </a:lnSpc>
              <a:spcBef>
                <a:spcPts val="100"/>
              </a:spcBef>
              <a:spcAft>
                <a:spcPts val="0"/>
              </a:spcAft>
            </a:pPr>
            <a:r>
              <a:rPr sz="950" b="1" i="0">
                <a:solidFill>
                  <a:srgbClr val="2A2A2A"/>
                </a:solidFill>
                <a:latin typeface="Poppins"/>
              </a:rPr>
              <a:t>Action: </a:t>
            </a:r>
            <a:r>
              <a:rPr sz="950" b="0" i="0">
                <a:solidFill>
                  <a:srgbClr val="2A2A2A"/>
                </a:solidFill>
                <a:latin typeface="Poppins"/>
              </a:rPr>
              <a:t>Commission engineering and customer experience diagnostics in parallel to establish whether instability is the independent cause of dissatisfaction or concentrates in a specific device or usage cohort.</a:t>
            </a:r>
          </a:p>
          <a:p>
            <a:pPr algn="l">
              <a:lnSpc>
                <a:spcPct val="100000"/>
              </a:lnSpc>
              <a:spcBef>
                <a:spcPts val="900"/>
              </a:spcBef>
              <a:spcAft>
                <a:spcPts val="200"/>
              </a:spcAft>
            </a:pPr>
            <a:r>
              <a:rPr sz="1300" b="1" i="0">
                <a:solidFill>
                  <a:srgbClr val="142440"/>
                </a:solidFill>
                <a:latin typeface="Poppins"/>
              </a:rPr>
              <a:t>Protect</a:t>
            </a:r>
          </a:p>
          <a:p>
            <a:pPr algn="l">
              <a:lnSpc>
                <a:spcPct val="100000"/>
              </a:lnSpc>
              <a:spcAft>
                <a:spcPts val="200"/>
              </a:spcAft>
            </a:pPr>
            <a:r>
              <a:rPr sz="1000" b="0" i="1">
                <a:solidFill>
                  <a:srgbClr val="2A2A2A"/>
                </a:solidFill>
                <a:latin typeface="Poppins"/>
              </a:rPr>
              <a:t>Three themes are performing well and driving the outcome; the priority is to defend current performance, not to invest for further gains.</a:t>
            </a:r>
          </a:p>
          <a:p>
            <a:pPr algn="l">
              <a:lnSpc>
                <a:spcPct val="100000"/>
              </a:lnSpc>
              <a:spcBef>
                <a:spcPts val="300"/>
              </a:spcBef>
              <a:spcAft>
                <a:spcPts val="0"/>
              </a:spcAft>
            </a:pPr>
            <a:r>
              <a:rPr sz="1050" b="1" i="0">
                <a:solidFill>
                  <a:srgbClr val="142440"/>
                </a:solidFill>
                <a:latin typeface="Poppins"/>
              </a:rPr>
              <a:t>Card payment acceptance reliability</a:t>
            </a:r>
            <a:r>
              <a:rPr sz="950" b="0" i="0">
                <a:solidFill>
                  <a:srgbClr val="2A2A2A"/>
                </a:solidFill>
                <a:latin typeface="Poppins"/>
              </a:rPr>
              <a:t> | importance 74, impact 38, 16% incidence, </a:t>
            </a:r>
            <a:r>
              <a:rPr sz="950" b="1" i="0">
                <a:solidFill>
                  <a:srgbClr val="3F7361"/>
                </a:solidFill>
                <a:latin typeface="Poppins"/>
              </a:rPr>
              <a:t>Positive direction.</a:t>
            </a:r>
          </a:p>
          <a:p>
            <a:pPr algn="l">
              <a:lnSpc>
                <a:spcPct val="100000"/>
              </a:lnSpc>
              <a:spcBef>
                <a:spcPts val="100"/>
              </a:spcBef>
              <a:spcAft>
                <a:spcPts val="0"/>
              </a:spcAft>
            </a:pPr>
            <a:r>
              <a:rPr sz="950" b="1" i="0">
                <a:solidFill>
                  <a:srgbClr val="2A2A2A"/>
                </a:solidFill>
                <a:latin typeface="Poppins"/>
              </a:rPr>
              <a:t>Insight: </a:t>
            </a:r>
            <a:r>
              <a:rPr sz="950" b="0" i="0">
                <a:solidFill>
                  <a:srgbClr val="2A2A2A"/>
                </a:solidFill>
                <a:latin typeface="Poppins"/>
              </a:rPr>
              <a:t>Customers who raise card payment acceptance reliability are already scoring near the top of the performance curve; this theme is load-bearing for promoters and a lift signal for passives.</a:t>
            </a:r>
          </a:p>
          <a:p>
            <a:pPr algn="l">
              <a:lnSpc>
                <a:spcPct val="100000"/>
              </a:lnSpc>
              <a:spcBef>
                <a:spcPts val="100"/>
              </a:spcBef>
              <a:spcAft>
                <a:spcPts val="0"/>
              </a:spcAft>
            </a:pPr>
            <a:r>
              <a:rPr sz="950" b="1" i="0">
                <a:solidFill>
                  <a:srgbClr val="2A2A2A"/>
                </a:solidFill>
                <a:latin typeface="Poppins"/>
              </a:rPr>
              <a:t>Action: </a:t>
            </a:r>
            <a:r>
              <a:rPr sz="950" b="0" i="0">
                <a:solidFill>
                  <a:srgbClr val="2A2A2A"/>
                </a:solidFill>
                <a:latin typeface="Poppins"/>
              </a:rPr>
              <a:t>Active monitoring; brief leadership that sustaining this performance standard is a discipline, not a given.</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20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Subgroup read: Province</a:t>
            </a:r>
          </a:p>
        </p:txBody>
      </p:sp>
      <p:graphicFrame>
        <p:nvGraphicFramePr>
          <p:cNvPr id="9" name="Table 8"/>
          <p:cNvGraphicFramePr>
            <a:graphicFrameLocks noGrp="1"/>
          </p:cNvGraphicFramePr>
          <p:nvPr/>
        </p:nvGraphicFramePr>
        <p:xfrm>
          <a:off x="540000" y="1332000"/>
          <a:ext cx="11113200" cy="2771994"/>
        </p:xfrm>
        <a:graphic>
          <a:graphicData uri="http://schemas.openxmlformats.org/drawingml/2006/table">
            <a:tbl>
              <a:tblPr firstRow="1" bandRow="1">
                <a:tableStyleId>{5C22544A-7EE6-4342-B048-85BDC9FD1C3A}</a:tableStyleId>
              </a:tblPr>
              <a:tblGrid>
                <a:gridCol w="1555848"/>
                <a:gridCol w="555660"/>
                <a:gridCol w="777924"/>
                <a:gridCol w="666792"/>
                <a:gridCol w="777924"/>
                <a:gridCol w="666792"/>
                <a:gridCol w="6112260"/>
              </a:tblGrid>
              <a:tr h="251999">
                <a:tc>
                  <a:txBody>
                    <a:bodyPr wrap="square"/>
                    <a:lstStyle/>
                    <a:p>
                      <a:pPr algn="ctr"/>
                      <a:r>
                        <a:rPr sz="1050" b="1" i="0">
                          <a:solidFill>
                            <a:srgbClr val="FFFFFF"/>
                          </a:solidFill>
                          <a:latin typeface="Poppins"/>
                        </a:rPr>
                        <a:t>Level</a:t>
                      </a:r>
                    </a:p>
                  </a:txBody>
                  <a:tcPr marL="54000" marR="54000" marT="28800" marB="28800" anchor="ctr">
                    <a:solidFill>
                      <a:srgbClr val="142440"/>
                    </a:solidFill>
                  </a:tcPr>
                </a:tc>
                <a:tc>
                  <a:txBody>
                    <a:bodyPr wrap="square"/>
                    <a:lstStyle/>
                    <a:p>
                      <a:pPr algn="ctr"/>
                      <a:r>
                        <a:rPr sz="1050" b="1" i="0">
                          <a:solidFill>
                            <a:srgbClr val="FFFFFF"/>
                          </a:solidFill>
                          <a:latin typeface="Poppins"/>
                        </a:rPr>
                        <a:t>n</a:t>
                      </a:r>
                    </a:p>
                  </a:txBody>
                  <a:tcPr marL="54000" marR="54000" marT="28800" marB="28800" anchor="ctr">
                    <a:solidFill>
                      <a:srgbClr val="142440"/>
                    </a:solidFill>
                  </a:tcPr>
                </a:tc>
                <a:tc>
                  <a:txBody>
                    <a:bodyPr wrap="square"/>
                    <a:lstStyle/>
                    <a:p>
                      <a:pPr algn="ctr"/>
                      <a:r>
                        <a:rPr sz="1050" b="1" i="0">
                          <a:solidFill>
                            <a:srgbClr val="FFFFFF"/>
                          </a:solidFill>
                          <a:latin typeface="Poppins"/>
                        </a:rPr>
                        <a:t>NPS</a:t>
                      </a:r>
                    </a:p>
                  </a:txBody>
                  <a:tcPr marL="54000" marR="54000" marT="28800" marB="28800" anchor="ctr">
                    <a:solidFill>
                      <a:srgbClr val="142440"/>
                    </a:solidFill>
                  </a:tcPr>
                </a:tc>
                <a:tc>
                  <a:txBody>
                    <a:bodyPr wrap="square"/>
                    <a:lstStyle/>
                    <a:p>
                      <a:pPr algn="ctr"/>
                      <a:r>
                        <a:rPr sz="1050" b="1" i="0">
                          <a:solidFill>
                            <a:srgbClr val="FFFFFF"/>
                          </a:solidFill>
                          <a:latin typeface="Poppins"/>
                        </a:rPr>
                        <a:t>P %</a:t>
                      </a:r>
                    </a:p>
                  </a:txBody>
                  <a:tcPr marL="54000" marR="54000" marT="28800" marB="28800" anchor="ctr">
                    <a:solidFill>
                      <a:srgbClr val="142440"/>
                    </a:solidFill>
                  </a:tcPr>
                </a:tc>
                <a:tc>
                  <a:txBody>
                    <a:bodyPr wrap="square"/>
                    <a:lstStyle/>
                    <a:p>
                      <a:pPr algn="ctr"/>
                      <a:r>
                        <a:rPr sz="1050" b="1" i="0">
                          <a:solidFill>
                            <a:srgbClr val="FFFFFF"/>
                          </a:solidFill>
                          <a:latin typeface="Poppins"/>
                        </a:rPr>
                        <a:t>Pas %</a:t>
                      </a:r>
                    </a:p>
                  </a:txBody>
                  <a:tcPr marL="54000" marR="54000" marT="28800" marB="28800" anchor="ctr">
                    <a:solidFill>
                      <a:srgbClr val="142440"/>
                    </a:solidFill>
                  </a:tcPr>
                </a:tc>
                <a:tc>
                  <a:txBody>
                    <a:bodyPr wrap="square"/>
                    <a:lstStyle/>
                    <a:p>
                      <a:pPr algn="ctr"/>
                      <a:r>
                        <a:rPr sz="1050" b="1" i="0">
                          <a:solidFill>
                            <a:srgbClr val="FFFFFF"/>
                          </a:solidFill>
                          <a:latin typeface="Poppins"/>
                        </a:rPr>
                        <a:t>D %</a:t>
                      </a:r>
                    </a:p>
                  </a:txBody>
                  <a:tcPr marL="54000" marR="54000" marT="28800" marB="28800" anchor="ctr">
                    <a:solidFill>
                      <a:srgbClr val="142440"/>
                    </a:solidFill>
                  </a:tcPr>
                </a:tc>
                <a:tc>
                  <a:txBody>
                    <a:bodyPr wrap="square"/>
                    <a:lstStyle/>
                    <a:p>
                      <a:pPr algn="ctr"/>
                      <a:r>
                        <a:rPr sz="1050" b="1" i="0">
                          <a:solidFill>
                            <a:srgbClr val="FFFFFF"/>
                          </a:solidFill>
                          <a:latin typeface="Poppins"/>
                        </a:rPr>
                        <a:t>Top themes</a:t>
                      </a:r>
                    </a:p>
                  </a:txBody>
                  <a:tcPr marL="54000" marR="54000" marT="28800" marB="28800" anchor="ctr">
                    <a:solidFill>
                      <a:srgbClr val="142440"/>
                    </a:solidFill>
                  </a:tcPr>
                </a:tc>
              </a:tr>
              <a:tr h="503999">
                <a:tc>
                  <a:txBody>
                    <a:bodyPr wrap="square"/>
                    <a:lstStyle/>
                    <a:p>
                      <a:pPr algn="l"/>
                      <a:r>
                        <a:rPr sz="1000" b="1" i="0">
                          <a:solidFill>
                            <a:srgbClr val="2A2A2A"/>
                          </a:solidFill>
                          <a:latin typeface="Poppins"/>
                        </a:rPr>
                        <a:t>Gauteng</a:t>
                      </a:r>
                    </a:p>
                  </a:txBody>
                  <a:tcPr marL="54000" marR="54000" marT="28800" marB="28800" anchor="ctr">
                    <a:solidFill>
                      <a:srgbClr val="FFFFFF"/>
                    </a:solidFill>
                  </a:tcPr>
                </a:tc>
                <a:tc>
                  <a:txBody>
                    <a:bodyPr wrap="square"/>
                    <a:lstStyle/>
                    <a:p>
                      <a:pPr algn="ctr"/>
                      <a:r>
                        <a:rPr sz="1000" b="0" i="0">
                          <a:solidFill>
                            <a:srgbClr val="2A2A2A"/>
                          </a:solidFill>
                          <a:latin typeface="Poppins"/>
                        </a:rPr>
                        <a:t>450</a:t>
                      </a:r>
                    </a:p>
                  </a:txBody>
                  <a:tcPr marL="54000" marR="54000" marT="28800" marB="28800" anchor="ctr">
                    <a:solidFill>
                      <a:srgbClr val="FFFFFF"/>
                    </a:solidFill>
                  </a:tcPr>
                </a:tc>
                <a:tc>
                  <a:txBody>
                    <a:bodyPr wrap="square"/>
                    <a:lstStyle/>
                    <a:p>
                      <a:pPr algn="ctr"/>
                      <a:r>
                        <a:rPr sz="1000" b="1" i="0">
                          <a:solidFill>
                            <a:srgbClr val="142440"/>
                          </a:solidFill>
                          <a:latin typeface="Poppins"/>
                        </a:rPr>
                        <a:t>+16</a:t>
                      </a:r>
                    </a:p>
                  </a:txBody>
                  <a:tcPr marL="54000" marR="54000" marT="28800" marB="28800" anchor="ctr">
                    <a:solidFill>
                      <a:srgbClr val="FFFFFF"/>
                    </a:solidFill>
                  </a:tcPr>
                </a:tc>
                <a:tc>
                  <a:txBody>
                    <a:bodyPr wrap="square"/>
                    <a:lstStyle/>
                    <a:p>
                      <a:pPr algn="ctr"/>
                      <a:r>
                        <a:rPr sz="1000" b="0" i="0">
                          <a:solidFill>
                            <a:srgbClr val="2A2A2A"/>
                          </a:solidFill>
                          <a:latin typeface="Poppins"/>
                        </a:rPr>
                        <a:t>37</a:t>
                      </a:r>
                    </a:p>
                  </a:txBody>
                  <a:tcPr marL="54000" marR="54000" marT="28800" marB="28800" anchor="ctr">
                    <a:solidFill>
                      <a:srgbClr val="FFFFFF"/>
                    </a:solidFill>
                  </a:tcPr>
                </a:tc>
                <a:tc>
                  <a:txBody>
                    <a:bodyPr wrap="square"/>
                    <a:lstStyle/>
                    <a:p>
                      <a:pPr algn="ctr"/>
                      <a:r>
                        <a:rPr sz="1000" b="0" i="0">
                          <a:solidFill>
                            <a:srgbClr val="2A2A2A"/>
                          </a:solidFill>
                          <a:latin typeface="Poppins"/>
                        </a:rPr>
                        <a:t>42</a:t>
                      </a:r>
                    </a:p>
                  </a:txBody>
                  <a:tcPr marL="54000" marR="54000" marT="28800" marB="28800" anchor="ctr">
                    <a:solidFill>
                      <a:srgbClr val="FFFFFF"/>
                    </a:solidFill>
                  </a:tcPr>
                </a:tc>
                <a:tc>
                  <a:txBody>
                    <a:bodyPr wrap="square"/>
                    <a:lstStyle/>
                    <a:p>
                      <a:pPr algn="ctr"/>
                      <a:r>
                        <a:rPr sz="1000" b="0" i="0">
                          <a:solidFill>
                            <a:srgbClr val="2A2A2A"/>
                          </a:solidFill>
                          <a:latin typeface="Poppins"/>
                        </a:rPr>
                        <a:t>21</a:t>
                      </a:r>
                    </a:p>
                  </a:txBody>
                  <a:tcPr marL="54000" marR="54000" marT="28800" marB="28800" anchor="ctr">
                    <a:solidFill>
                      <a:srgbClr val="FFFFFF"/>
                    </a:solidFill>
                  </a:tcPr>
                </a:tc>
                <a:tc>
                  <a:txBody>
                    <a:bodyPr wrap="square"/>
                    <a:lstStyle/>
                    <a:p>
                      <a:pPr algn="l"/>
                      <a:r>
                        <a:rPr sz="950" b="0" i="0">
                          <a:solidFill>
                            <a:srgbClr val="2A2A2A"/>
                          </a:solidFill>
                          <a:latin typeface="Poppins"/>
                        </a:rPr>
                        <a:t>Digital account onboarding (28%), Mobile app stability (26%), Account fee transparency (24%), Branch advisory quality (22%), Monthly fee value (21%)</a:t>
                      </a:r>
                    </a:p>
                  </a:txBody>
                  <a:tcPr marL="54000" marR="54000" marT="28800" marB="28800" anchor="t">
                    <a:solidFill>
                      <a:srgbClr val="FFFFFF"/>
                    </a:solidFill>
                  </a:tcPr>
                </a:tc>
              </a:tr>
              <a:tr h="503999">
                <a:tc>
                  <a:txBody>
                    <a:bodyPr wrap="square"/>
                    <a:lstStyle/>
                    <a:p>
                      <a:pPr algn="l"/>
                      <a:r>
                        <a:rPr sz="1000" b="1" i="0">
                          <a:solidFill>
                            <a:srgbClr val="2A2A2A"/>
                          </a:solidFill>
                          <a:latin typeface="Poppins"/>
                        </a:rPr>
                        <a:t>Western Cape</a:t>
                      </a:r>
                    </a:p>
                  </a:txBody>
                  <a:tcPr marL="54000" marR="54000" marT="28800" marB="28800" anchor="ctr">
                    <a:solidFill>
                      <a:srgbClr val="F5F7FB"/>
                    </a:solidFill>
                  </a:tcPr>
                </a:tc>
                <a:tc>
                  <a:txBody>
                    <a:bodyPr wrap="square"/>
                    <a:lstStyle/>
                    <a:p>
                      <a:pPr algn="ctr"/>
                      <a:r>
                        <a:rPr sz="1000" b="0" i="0">
                          <a:solidFill>
                            <a:srgbClr val="2A2A2A"/>
                          </a:solidFill>
                          <a:latin typeface="Poppins"/>
                        </a:rPr>
                        <a:t>320</a:t>
                      </a:r>
                    </a:p>
                  </a:txBody>
                  <a:tcPr marL="54000" marR="54000" marT="28800" marB="28800" anchor="ctr">
                    <a:solidFill>
                      <a:srgbClr val="F5F7FB"/>
                    </a:solidFill>
                  </a:tcPr>
                </a:tc>
                <a:tc>
                  <a:txBody>
                    <a:bodyPr wrap="square"/>
                    <a:lstStyle/>
                    <a:p>
                      <a:pPr algn="ctr"/>
                      <a:r>
                        <a:rPr sz="1000" b="1" i="0">
                          <a:solidFill>
                            <a:srgbClr val="142440"/>
                          </a:solidFill>
                          <a:latin typeface="Poppins"/>
                        </a:rPr>
                        <a:t>+24</a:t>
                      </a:r>
                    </a:p>
                  </a:txBody>
                  <a:tcPr marL="54000" marR="54000" marT="28800" marB="28800" anchor="ctr">
                    <a:solidFill>
                      <a:srgbClr val="F5F7FB"/>
                    </a:solidFill>
                  </a:tcPr>
                </a:tc>
                <a:tc>
                  <a:txBody>
                    <a:bodyPr wrap="square"/>
                    <a:lstStyle/>
                    <a:p>
                      <a:pPr algn="ctr"/>
                      <a:r>
                        <a:rPr sz="1000" b="0" i="0">
                          <a:solidFill>
                            <a:srgbClr val="2A2A2A"/>
                          </a:solidFill>
                          <a:latin typeface="Poppins"/>
                        </a:rPr>
                        <a:t>41</a:t>
                      </a:r>
                    </a:p>
                  </a:txBody>
                  <a:tcPr marL="54000" marR="54000" marT="28800" marB="28800" anchor="ctr">
                    <a:solidFill>
                      <a:srgbClr val="F5F7FB"/>
                    </a:solidFill>
                  </a:tcPr>
                </a:tc>
                <a:tc>
                  <a:txBody>
                    <a:bodyPr wrap="square"/>
                    <a:lstStyle/>
                    <a:p>
                      <a:pPr algn="ctr"/>
                      <a:r>
                        <a:rPr sz="1000" b="0" i="0">
                          <a:solidFill>
                            <a:srgbClr val="2A2A2A"/>
                          </a:solidFill>
                          <a:latin typeface="Poppins"/>
                        </a:rPr>
                        <a:t>42</a:t>
                      </a:r>
                    </a:p>
                  </a:txBody>
                  <a:tcPr marL="54000" marR="54000" marT="28800" marB="28800" anchor="ctr">
                    <a:solidFill>
                      <a:srgbClr val="F5F7FB"/>
                    </a:solidFill>
                  </a:tcPr>
                </a:tc>
                <a:tc>
                  <a:txBody>
                    <a:bodyPr wrap="square"/>
                    <a:lstStyle/>
                    <a:p>
                      <a:pPr algn="ctr"/>
                      <a:r>
                        <a:rPr sz="1000" b="0" i="0">
                          <a:solidFill>
                            <a:srgbClr val="2A2A2A"/>
                          </a:solidFill>
                          <a:latin typeface="Poppins"/>
                        </a:rPr>
                        <a:t>17</a:t>
                      </a:r>
                    </a:p>
                  </a:txBody>
                  <a:tcPr marL="54000" marR="54000" marT="28800" marB="28800" anchor="ctr">
                    <a:solidFill>
                      <a:srgbClr val="F5F7FB"/>
                    </a:solidFill>
                  </a:tcPr>
                </a:tc>
                <a:tc>
                  <a:txBody>
                    <a:bodyPr wrap="square"/>
                    <a:lstStyle/>
                    <a:p>
                      <a:pPr algn="l"/>
                      <a:r>
                        <a:rPr sz="950" b="0" i="0">
                          <a:solidFill>
                            <a:srgbClr val="2A2A2A"/>
                          </a:solidFill>
                          <a:latin typeface="Poppins"/>
                        </a:rPr>
                        <a:t>Branch advisory quality (24%), Digital account onboarding (23%), Mobile app stability (21%), Card payment acceptance reliability (18%), App security and login (13%)</a:t>
                      </a:r>
                    </a:p>
                  </a:txBody>
                  <a:tcPr marL="54000" marR="54000" marT="28800" marB="28800" anchor="t">
                    <a:solidFill>
                      <a:srgbClr val="F5F7FB"/>
                    </a:solidFill>
                  </a:tcPr>
                </a:tc>
              </a:tr>
              <a:tr h="503999">
                <a:tc>
                  <a:txBody>
                    <a:bodyPr wrap="square"/>
                    <a:lstStyle/>
                    <a:p>
                      <a:pPr algn="l"/>
                      <a:r>
                        <a:rPr sz="1000" b="1" i="0">
                          <a:solidFill>
                            <a:srgbClr val="2A2A2A"/>
                          </a:solidFill>
                          <a:latin typeface="Poppins"/>
                        </a:rPr>
                        <a:t>KwaZulu-Natal</a:t>
                      </a:r>
                    </a:p>
                  </a:txBody>
                  <a:tcPr marL="54000" marR="54000" marT="28800" marB="28800" anchor="ctr">
                    <a:solidFill>
                      <a:srgbClr val="FFFFFF"/>
                    </a:solidFill>
                  </a:tcPr>
                </a:tc>
                <a:tc>
                  <a:txBody>
                    <a:bodyPr wrap="square"/>
                    <a:lstStyle/>
                    <a:p>
                      <a:pPr algn="ctr"/>
                      <a:r>
                        <a:rPr sz="1000" b="0" i="0">
                          <a:solidFill>
                            <a:srgbClr val="2A2A2A"/>
                          </a:solidFill>
                          <a:latin typeface="Poppins"/>
                        </a:rPr>
                        <a:t>210</a:t>
                      </a:r>
                    </a:p>
                  </a:txBody>
                  <a:tcPr marL="54000" marR="54000" marT="28800" marB="28800" anchor="ctr">
                    <a:solidFill>
                      <a:srgbClr val="FFFFFF"/>
                    </a:solidFill>
                  </a:tcPr>
                </a:tc>
                <a:tc>
                  <a:txBody>
                    <a:bodyPr wrap="square"/>
                    <a:lstStyle/>
                    <a:p>
                      <a:pPr algn="ctr"/>
                      <a:r>
                        <a:rPr sz="1000" b="1" i="0">
                          <a:solidFill>
                            <a:srgbClr val="142440"/>
                          </a:solidFill>
                          <a:latin typeface="Poppins"/>
                        </a:rPr>
                        <a:t>+12</a:t>
                      </a:r>
                    </a:p>
                  </a:txBody>
                  <a:tcPr marL="54000" marR="54000" marT="28800" marB="28800" anchor="ctr">
                    <a:solidFill>
                      <a:srgbClr val="FFFFFF"/>
                    </a:solidFill>
                  </a:tcPr>
                </a:tc>
                <a:tc>
                  <a:txBody>
                    <a:bodyPr wrap="square"/>
                    <a:lstStyle/>
                    <a:p>
                      <a:pPr algn="ctr"/>
                      <a:r>
                        <a:rPr sz="1000" b="0" i="0">
                          <a:solidFill>
                            <a:srgbClr val="2A2A2A"/>
                          </a:solidFill>
                          <a:latin typeface="Poppins"/>
                        </a:rPr>
                        <a:t>34</a:t>
                      </a:r>
                    </a:p>
                  </a:txBody>
                  <a:tcPr marL="54000" marR="54000" marT="28800" marB="28800" anchor="ctr">
                    <a:solidFill>
                      <a:srgbClr val="FFFFFF"/>
                    </a:solidFill>
                  </a:tcPr>
                </a:tc>
                <a:tc>
                  <a:txBody>
                    <a:bodyPr wrap="square"/>
                    <a:lstStyle/>
                    <a:p>
                      <a:pPr algn="ctr"/>
                      <a:r>
                        <a:rPr sz="1000" b="0" i="0">
                          <a:solidFill>
                            <a:srgbClr val="2A2A2A"/>
                          </a:solidFill>
                          <a:latin typeface="Poppins"/>
                        </a:rPr>
                        <a:t>44</a:t>
                      </a:r>
                    </a:p>
                  </a:txBody>
                  <a:tcPr marL="54000" marR="54000" marT="28800" marB="28800" anchor="ctr">
                    <a:solidFill>
                      <a:srgbClr val="FFFFFF"/>
                    </a:solidFill>
                  </a:tcPr>
                </a:tc>
                <a:tc>
                  <a:txBody>
                    <a:bodyPr wrap="square"/>
                    <a:lstStyle/>
                    <a:p>
                      <a:pPr algn="ctr"/>
                      <a:r>
                        <a:rPr sz="1000" b="0" i="0">
                          <a:solidFill>
                            <a:srgbClr val="2A2A2A"/>
                          </a:solidFill>
                          <a:latin typeface="Poppins"/>
                        </a:rPr>
                        <a:t>22</a:t>
                      </a:r>
                    </a:p>
                  </a:txBody>
                  <a:tcPr marL="54000" marR="54000" marT="28800" marB="28800" anchor="ctr">
                    <a:solidFill>
                      <a:srgbClr val="FFFFFF"/>
                    </a:solidFill>
                  </a:tcPr>
                </a:tc>
                <a:tc>
                  <a:txBody>
                    <a:bodyPr wrap="square"/>
                    <a:lstStyle/>
                    <a:p>
                      <a:pPr algn="l"/>
                      <a:r>
                        <a:rPr sz="950" b="0" i="0">
                          <a:solidFill>
                            <a:srgbClr val="2A2A2A"/>
                          </a:solidFill>
                          <a:latin typeface="Poppins"/>
                        </a:rPr>
                        <a:t>Mobile app stability (28%), Digital account onboarding (27%), Account fee transparency (26%), Branch advisory quality (24%), Branch waiting times (22%)</a:t>
                      </a:r>
                    </a:p>
                  </a:txBody>
                  <a:tcPr marL="54000" marR="54000" marT="28800" marB="28800" anchor="t">
                    <a:solidFill>
                      <a:srgbClr val="FFFFFF"/>
                    </a:solidFill>
                  </a:tcPr>
                </a:tc>
              </a:tr>
              <a:tr h="503999">
                <a:tc>
                  <a:txBody>
                    <a:bodyPr wrap="square"/>
                    <a:lstStyle/>
                    <a:p>
                      <a:pPr algn="l"/>
                      <a:r>
                        <a:rPr sz="1000" b="1" i="0">
                          <a:solidFill>
                            <a:srgbClr val="2A2A2A"/>
                          </a:solidFill>
                          <a:latin typeface="Poppins"/>
                        </a:rPr>
                        <a:t>Eastern Cape</a:t>
                      </a:r>
                    </a:p>
                  </a:txBody>
                  <a:tcPr marL="54000" marR="54000" marT="28800" marB="28800" anchor="ctr">
                    <a:solidFill>
                      <a:srgbClr val="F5F7FB"/>
                    </a:solidFill>
                  </a:tcPr>
                </a:tc>
                <a:tc>
                  <a:txBody>
                    <a:bodyPr wrap="square"/>
                    <a:lstStyle/>
                    <a:p>
                      <a:pPr algn="ctr"/>
                      <a:r>
                        <a:rPr sz="1000" b="0" i="0">
                          <a:solidFill>
                            <a:srgbClr val="2A2A2A"/>
                          </a:solidFill>
                          <a:latin typeface="Poppins"/>
                        </a:rPr>
                        <a:t>130</a:t>
                      </a:r>
                    </a:p>
                  </a:txBody>
                  <a:tcPr marL="54000" marR="54000" marT="28800" marB="28800" anchor="ctr">
                    <a:solidFill>
                      <a:srgbClr val="F5F7FB"/>
                    </a:solidFill>
                  </a:tcPr>
                </a:tc>
                <a:tc>
                  <a:txBody>
                    <a:bodyPr wrap="square"/>
                    <a:lstStyle/>
                    <a:p>
                      <a:pPr algn="ctr"/>
                      <a:r>
                        <a:rPr sz="1000" b="1" i="0">
                          <a:solidFill>
                            <a:srgbClr val="142440"/>
                          </a:solidFill>
                          <a:latin typeface="Poppins"/>
                        </a:rPr>
                        <a:t>+14</a:t>
                      </a:r>
                    </a:p>
                  </a:txBody>
                  <a:tcPr marL="54000" marR="54000" marT="28800" marB="28800" anchor="ctr">
                    <a:solidFill>
                      <a:srgbClr val="F5F7FB"/>
                    </a:solidFill>
                  </a:tcPr>
                </a:tc>
                <a:tc>
                  <a:txBody>
                    <a:bodyPr wrap="square"/>
                    <a:lstStyle/>
                    <a:p>
                      <a:pPr algn="ctr"/>
                      <a:r>
                        <a:rPr sz="1000" b="0" i="0">
                          <a:solidFill>
                            <a:srgbClr val="2A2A2A"/>
                          </a:solidFill>
                          <a:latin typeface="Poppins"/>
                        </a:rPr>
                        <a:t>35</a:t>
                      </a:r>
                    </a:p>
                  </a:txBody>
                  <a:tcPr marL="54000" marR="54000" marT="28800" marB="28800" anchor="ctr">
                    <a:solidFill>
                      <a:srgbClr val="F5F7FB"/>
                    </a:solidFill>
                  </a:tcPr>
                </a:tc>
                <a:tc>
                  <a:txBody>
                    <a:bodyPr wrap="square"/>
                    <a:lstStyle/>
                    <a:p>
                      <a:pPr algn="ctr"/>
                      <a:r>
                        <a:rPr sz="1000" b="0" i="0">
                          <a:solidFill>
                            <a:srgbClr val="2A2A2A"/>
                          </a:solidFill>
                          <a:latin typeface="Poppins"/>
                        </a:rPr>
                        <a:t>44</a:t>
                      </a:r>
                    </a:p>
                  </a:txBody>
                  <a:tcPr marL="54000" marR="54000" marT="28800" marB="28800" anchor="ctr">
                    <a:solidFill>
                      <a:srgbClr val="F5F7FB"/>
                    </a:solidFill>
                  </a:tcPr>
                </a:tc>
                <a:tc>
                  <a:txBody>
                    <a:bodyPr wrap="square"/>
                    <a:lstStyle/>
                    <a:p>
                      <a:pPr algn="ctr"/>
                      <a:r>
                        <a:rPr sz="1000" b="0" i="0">
                          <a:solidFill>
                            <a:srgbClr val="2A2A2A"/>
                          </a:solidFill>
                          <a:latin typeface="Poppins"/>
                        </a:rPr>
                        <a:t>21</a:t>
                      </a:r>
                    </a:p>
                  </a:txBody>
                  <a:tcPr marL="54000" marR="54000" marT="28800" marB="28800" anchor="ctr">
                    <a:solidFill>
                      <a:srgbClr val="F5F7FB"/>
                    </a:solidFill>
                  </a:tcPr>
                </a:tc>
                <a:tc>
                  <a:txBody>
                    <a:bodyPr wrap="square"/>
                    <a:lstStyle/>
                    <a:p>
                      <a:pPr algn="l"/>
                      <a:r>
                        <a:rPr sz="950" b="0" i="0">
                          <a:solidFill>
                            <a:srgbClr val="2A2A2A"/>
                          </a:solidFill>
                          <a:latin typeface="Poppins"/>
                        </a:rPr>
                        <a:t>Branch advisory quality (25%), Digital account onboarding (24%), Branch waiting times (23%), Mobile app stability (22%), Account fee transparency (22%)</a:t>
                      </a:r>
                    </a:p>
                  </a:txBody>
                  <a:tcPr marL="54000" marR="54000" marT="28800" marB="28800" anchor="t">
                    <a:solidFill>
                      <a:srgbClr val="F5F7FB"/>
                    </a:solidFill>
                  </a:tcPr>
                </a:tc>
              </a:tr>
              <a:tr h="503999">
                <a:tc>
                  <a:txBody>
                    <a:bodyPr wrap="square"/>
                    <a:lstStyle/>
                    <a:p>
                      <a:pPr algn="l"/>
                      <a:r>
                        <a:rPr sz="1000" b="1" i="0">
                          <a:solidFill>
                            <a:srgbClr val="2A2A2A"/>
                          </a:solidFill>
                          <a:latin typeface="Poppins"/>
                        </a:rPr>
                        <a:t>Other</a:t>
                      </a:r>
                    </a:p>
                  </a:txBody>
                  <a:tcPr marL="54000" marR="54000" marT="28800" marB="28800" anchor="ctr">
                    <a:solidFill>
                      <a:srgbClr val="FFFFFF"/>
                    </a:solidFill>
                  </a:tcPr>
                </a:tc>
                <a:tc>
                  <a:txBody>
                    <a:bodyPr wrap="square"/>
                    <a:lstStyle/>
                    <a:p>
                      <a:pPr algn="ctr"/>
                      <a:r>
                        <a:rPr sz="1000" b="0" i="0">
                          <a:solidFill>
                            <a:srgbClr val="2A2A2A"/>
                          </a:solidFill>
                          <a:latin typeface="Poppins"/>
                        </a:rPr>
                        <a:t>90</a:t>
                      </a:r>
                    </a:p>
                  </a:txBody>
                  <a:tcPr marL="54000" marR="54000" marT="28800" marB="28800" anchor="ctr">
                    <a:solidFill>
                      <a:srgbClr val="FFFFFF"/>
                    </a:solidFill>
                  </a:tcPr>
                </a:tc>
                <a:tc>
                  <a:txBody>
                    <a:bodyPr wrap="square"/>
                    <a:lstStyle/>
                    <a:p>
                      <a:pPr algn="ctr"/>
                      <a:r>
                        <a:rPr sz="1000" b="1" i="0">
                          <a:solidFill>
                            <a:srgbClr val="142440"/>
                          </a:solidFill>
                          <a:latin typeface="Poppins"/>
                        </a:rPr>
                        <a:t>+21</a:t>
                      </a:r>
                    </a:p>
                  </a:txBody>
                  <a:tcPr marL="54000" marR="54000" marT="28800" marB="28800" anchor="ctr">
                    <a:solidFill>
                      <a:srgbClr val="FFFFFF"/>
                    </a:solidFill>
                  </a:tcPr>
                </a:tc>
                <a:tc>
                  <a:txBody>
                    <a:bodyPr wrap="square"/>
                    <a:lstStyle/>
                    <a:p>
                      <a:pPr algn="ctr"/>
                      <a:r>
                        <a:rPr sz="1000" b="0" i="0">
                          <a:solidFill>
                            <a:srgbClr val="2A2A2A"/>
                          </a:solidFill>
                          <a:latin typeface="Poppins"/>
                        </a:rPr>
                        <a:t>39</a:t>
                      </a:r>
                    </a:p>
                  </a:txBody>
                  <a:tcPr marL="54000" marR="54000" marT="28800" marB="28800" anchor="ctr">
                    <a:solidFill>
                      <a:srgbClr val="FFFFFF"/>
                    </a:solidFill>
                  </a:tcPr>
                </a:tc>
                <a:tc>
                  <a:txBody>
                    <a:bodyPr wrap="square"/>
                    <a:lstStyle/>
                    <a:p>
                      <a:pPr algn="ctr"/>
                      <a:r>
                        <a:rPr sz="1000" b="0" i="0">
                          <a:solidFill>
                            <a:srgbClr val="2A2A2A"/>
                          </a:solidFill>
                          <a:latin typeface="Poppins"/>
                        </a:rPr>
                        <a:t>43</a:t>
                      </a:r>
                    </a:p>
                  </a:txBody>
                  <a:tcPr marL="54000" marR="54000" marT="28800" marB="28800" anchor="ctr">
                    <a:solidFill>
                      <a:srgbClr val="FFFFFF"/>
                    </a:solidFill>
                  </a:tcPr>
                </a:tc>
                <a:tc>
                  <a:txBody>
                    <a:bodyPr wrap="square"/>
                    <a:lstStyle/>
                    <a:p>
                      <a:pPr algn="ctr"/>
                      <a:r>
                        <a:rPr sz="1000" b="0" i="0">
                          <a:solidFill>
                            <a:srgbClr val="2A2A2A"/>
                          </a:solidFill>
                          <a:latin typeface="Poppins"/>
                        </a:rPr>
                        <a:t>18</a:t>
                      </a:r>
                    </a:p>
                  </a:txBody>
                  <a:tcPr marL="54000" marR="54000" marT="28800" marB="28800" anchor="ctr">
                    <a:solidFill>
                      <a:srgbClr val="FFFFFF"/>
                    </a:solidFill>
                  </a:tcPr>
                </a:tc>
                <a:tc>
                  <a:txBody>
                    <a:bodyPr wrap="square"/>
                    <a:lstStyle/>
                    <a:p>
                      <a:pPr algn="l"/>
                      <a:r>
                        <a:rPr sz="950" b="0" i="1">
                          <a:solidFill>
                            <a:srgbClr val="AAB4C8"/>
                          </a:solidFill>
                          <a:latin typeface="Poppins"/>
                        </a:rPr>
                        <a:t>Below reporting threshold</a:t>
                      </a:r>
                    </a:p>
                  </a:txBody>
                  <a:tcPr marL="54000" marR="54000" marT="28800" marB="28800" anchor="t">
                    <a:solidFill>
                      <a:srgbClr val="FFFFFF"/>
                    </a:solidFill>
                  </a:tcPr>
                </a:tc>
              </a:tr>
            </a:tbl>
          </a:graphicData>
        </a:graphic>
      </p:graphicFrame>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21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Subgroup read: Customer Type</a:t>
            </a:r>
          </a:p>
        </p:txBody>
      </p:sp>
      <p:graphicFrame>
        <p:nvGraphicFramePr>
          <p:cNvPr id="9" name="Table 8"/>
          <p:cNvGraphicFramePr>
            <a:graphicFrameLocks noGrp="1"/>
          </p:cNvGraphicFramePr>
          <p:nvPr/>
        </p:nvGraphicFramePr>
        <p:xfrm>
          <a:off x="540000" y="1332000"/>
          <a:ext cx="11113200" cy="1763996"/>
        </p:xfrm>
        <a:graphic>
          <a:graphicData uri="http://schemas.openxmlformats.org/drawingml/2006/table">
            <a:tbl>
              <a:tblPr firstRow="1" bandRow="1">
                <a:tableStyleId>{5C22544A-7EE6-4342-B048-85BDC9FD1C3A}</a:tableStyleId>
              </a:tblPr>
              <a:tblGrid>
                <a:gridCol w="1555848"/>
                <a:gridCol w="555660"/>
                <a:gridCol w="777924"/>
                <a:gridCol w="666792"/>
                <a:gridCol w="777924"/>
                <a:gridCol w="666792"/>
                <a:gridCol w="6112260"/>
              </a:tblGrid>
              <a:tr h="251999">
                <a:tc>
                  <a:txBody>
                    <a:bodyPr wrap="square"/>
                    <a:lstStyle/>
                    <a:p>
                      <a:pPr algn="ctr"/>
                      <a:r>
                        <a:rPr sz="1050" b="1" i="0">
                          <a:solidFill>
                            <a:srgbClr val="FFFFFF"/>
                          </a:solidFill>
                          <a:latin typeface="Poppins"/>
                        </a:rPr>
                        <a:t>Level</a:t>
                      </a:r>
                    </a:p>
                  </a:txBody>
                  <a:tcPr marL="54000" marR="54000" marT="28800" marB="28800" anchor="ctr">
                    <a:solidFill>
                      <a:srgbClr val="142440"/>
                    </a:solidFill>
                  </a:tcPr>
                </a:tc>
                <a:tc>
                  <a:txBody>
                    <a:bodyPr wrap="square"/>
                    <a:lstStyle/>
                    <a:p>
                      <a:pPr algn="ctr"/>
                      <a:r>
                        <a:rPr sz="1050" b="1" i="0">
                          <a:solidFill>
                            <a:srgbClr val="FFFFFF"/>
                          </a:solidFill>
                          <a:latin typeface="Poppins"/>
                        </a:rPr>
                        <a:t>n</a:t>
                      </a:r>
                    </a:p>
                  </a:txBody>
                  <a:tcPr marL="54000" marR="54000" marT="28800" marB="28800" anchor="ctr">
                    <a:solidFill>
                      <a:srgbClr val="142440"/>
                    </a:solidFill>
                  </a:tcPr>
                </a:tc>
                <a:tc>
                  <a:txBody>
                    <a:bodyPr wrap="square"/>
                    <a:lstStyle/>
                    <a:p>
                      <a:pPr algn="ctr"/>
                      <a:r>
                        <a:rPr sz="1050" b="1" i="0">
                          <a:solidFill>
                            <a:srgbClr val="FFFFFF"/>
                          </a:solidFill>
                          <a:latin typeface="Poppins"/>
                        </a:rPr>
                        <a:t>NPS</a:t>
                      </a:r>
                    </a:p>
                  </a:txBody>
                  <a:tcPr marL="54000" marR="54000" marT="28800" marB="28800" anchor="ctr">
                    <a:solidFill>
                      <a:srgbClr val="142440"/>
                    </a:solidFill>
                  </a:tcPr>
                </a:tc>
                <a:tc>
                  <a:txBody>
                    <a:bodyPr wrap="square"/>
                    <a:lstStyle/>
                    <a:p>
                      <a:pPr algn="ctr"/>
                      <a:r>
                        <a:rPr sz="1050" b="1" i="0">
                          <a:solidFill>
                            <a:srgbClr val="FFFFFF"/>
                          </a:solidFill>
                          <a:latin typeface="Poppins"/>
                        </a:rPr>
                        <a:t>P %</a:t>
                      </a:r>
                    </a:p>
                  </a:txBody>
                  <a:tcPr marL="54000" marR="54000" marT="28800" marB="28800" anchor="ctr">
                    <a:solidFill>
                      <a:srgbClr val="142440"/>
                    </a:solidFill>
                  </a:tcPr>
                </a:tc>
                <a:tc>
                  <a:txBody>
                    <a:bodyPr wrap="square"/>
                    <a:lstStyle/>
                    <a:p>
                      <a:pPr algn="ctr"/>
                      <a:r>
                        <a:rPr sz="1050" b="1" i="0">
                          <a:solidFill>
                            <a:srgbClr val="FFFFFF"/>
                          </a:solidFill>
                          <a:latin typeface="Poppins"/>
                        </a:rPr>
                        <a:t>Pas %</a:t>
                      </a:r>
                    </a:p>
                  </a:txBody>
                  <a:tcPr marL="54000" marR="54000" marT="28800" marB="28800" anchor="ctr">
                    <a:solidFill>
                      <a:srgbClr val="142440"/>
                    </a:solidFill>
                  </a:tcPr>
                </a:tc>
                <a:tc>
                  <a:txBody>
                    <a:bodyPr wrap="square"/>
                    <a:lstStyle/>
                    <a:p>
                      <a:pPr algn="ctr"/>
                      <a:r>
                        <a:rPr sz="1050" b="1" i="0">
                          <a:solidFill>
                            <a:srgbClr val="FFFFFF"/>
                          </a:solidFill>
                          <a:latin typeface="Poppins"/>
                        </a:rPr>
                        <a:t>D %</a:t>
                      </a:r>
                    </a:p>
                  </a:txBody>
                  <a:tcPr marL="54000" marR="54000" marT="28800" marB="28800" anchor="ctr">
                    <a:solidFill>
                      <a:srgbClr val="142440"/>
                    </a:solidFill>
                  </a:tcPr>
                </a:tc>
                <a:tc>
                  <a:txBody>
                    <a:bodyPr wrap="square"/>
                    <a:lstStyle/>
                    <a:p>
                      <a:pPr algn="ctr"/>
                      <a:r>
                        <a:rPr sz="1050" b="1" i="0">
                          <a:solidFill>
                            <a:srgbClr val="FFFFFF"/>
                          </a:solidFill>
                          <a:latin typeface="Poppins"/>
                        </a:rPr>
                        <a:t>Top themes</a:t>
                      </a:r>
                    </a:p>
                  </a:txBody>
                  <a:tcPr marL="54000" marR="54000" marT="28800" marB="28800" anchor="ctr">
                    <a:solidFill>
                      <a:srgbClr val="142440"/>
                    </a:solidFill>
                  </a:tcPr>
                </a:tc>
              </a:tr>
              <a:tr h="503999">
                <a:tc>
                  <a:txBody>
                    <a:bodyPr wrap="square"/>
                    <a:lstStyle/>
                    <a:p>
                      <a:pPr algn="l"/>
                      <a:r>
                        <a:rPr sz="1000" b="1" i="0">
                          <a:solidFill>
                            <a:srgbClr val="2A2A2A"/>
                          </a:solidFill>
                          <a:latin typeface="Poppins"/>
                        </a:rPr>
                        <a:t>Personal banking</a:t>
                      </a:r>
                    </a:p>
                  </a:txBody>
                  <a:tcPr marL="54000" marR="54000" marT="28800" marB="28800" anchor="ctr">
                    <a:solidFill>
                      <a:srgbClr val="FFFFFF"/>
                    </a:solidFill>
                  </a:tcPr>
                </a:tc>
                <a:tc>
                  <a:txBody>
                    <a:bodyPr wrap="square"/>
                    <a:lstStyle/>
                    <a:p>
                      <a:pPr algn="ctr"/>
                      <a:r>
                        <a:rPr sz="1000" b="0" i="0">
                          <a:solidFill>
                            <a:srgbClr val="2A2A2A"/>
                          </a:solidFill>
                          <a:latin typeface="Poppins"/>
                        </a:rPr>
                        <a:t>820</a:t>
                      </a:r>
                    </a:p>
                  </a:txBody>
                  <a:tcPr marL="54000" marR="54000" marT="28800" marB="28800" anchor="ctr">
                    <a:solidFill>
                      <a:srgbClr val="FFFFFF"/>
                    </a:solidFill>
                  </a:tcPr>
                </a:tc>
                <a:tc>
                  <a:txBody>
                    <a:bodyPr wrap="square"/>
                    <a:lstStyle/>
                    <a:p>
                      <a:pPr algn="ctr"/>
                      <a:r>
                        <a:rPr sz="1000" b="1" i="0">
                          <a:solidFill>
                            <a:srgbClr val="142440"/>
                          </a:solidFill>
                          <a:latin typeface="Poppins"/>
                        </a:rPr>
                        <a:t>+15</a:t>
                      </a:r>
                    </a:p>
                  </a:txBody>
                  <a:tcPr marL="54000" marR="54000" marT="28800" marB="28800" anchor="ctr">
                    <a:solidFill>
                      <a:srgbClr val="FFFFFF"/>
                    </a:solidFill>
                  </a:tcPr>
                </a:tc>
                <a:tc>
                  <a:txBody>
                    <a:bodyPr wrap="square"/>
                    <a:lstStyle/>
                    <a:p>
                      <a:pPr algn="ctr"/>
                      <a:r>
                        <a:rPr sz="1000" b="0" i="0">
                          <a:solidFill>
                            <a:srgbClr val="2A2A2A"/>
                          </a:solidFill>
                          <a:latin typeface="Poppins"/>
                        </a:rPr>
                        <a:t>36</a:t>
                      </a:r>
                    </a:p>
                  </a:txBody>
                  <a:tcPr marL="54000" marR="54000" marT="28800" marB="28800" anchor="ctr">
                    <a:solidFill>
                      <a:srgbClr val="FFFFFF"/>
                    </a:solidFill>
                  </a:tcPr>
                </a:tc>
                <a:tc>
                  <a:txBody>
                    <a:bodyPr wrap="square"/>
                    <a:lstStyle/>
                    <a:p>
                      <a:pPr algn="ctr"/>
                      <a:r>
                        <a:rPr sz="1000" b="0" i="0">
                          <a:solidFill>
                            <a:srgbClr val="2A2A2A"/>
                          </a:solidFill>
                          <a:latin typeface="Poppins"/>
                        </a:rPr>
                        <a:t>43</a:t>
                      </a:r>
                    </a:p>
                  </a:txBody>
                  <a:tcPr marL="54000" marR="54000" marT="28800" marB="28800" anchor="ctr">
                    <a:solidFill>
                      <a:srgbClr val="FFFFFF"/>
                    </a:solidFill>
                  </a:tcPr>
                </a:tc>
                <a:tc>
                  <a:txBody>
                    <a:bodyPr wrap="square"/>
                    <a:lstStyle/>
                    <a:p>
                      <a:pPr algn="ctr"/>
                      <a:r>
                        <a:rPr sz="1000" b="0" i="0">
                          <a:solidFill>
                            <a:srgbClr val="2A2A2A"/>
                          </a:solidFill>
                          <a:latin typeface="Poppins"/>
                        </a:rPr>
                        <a:t>21</a:t>
                      </a:r>
                    </a:p>
                  </a:txBody>
                  <a:tcPr marL="54000" marR="54000" marT="28800" marB="28800" anchor="ctr">
                    <a:solidFill>
                      <a:srgbClr val="FFFFFF"/>
                    </a:solidFill>
                  </a:tcPr>
                </a:tc>
                <a:tc>
                  <a:txBody>
                    <a:bodyPr wrap="square"/>
                    <a:lstStyle/>
                    <a:p>
                      <a:pPr algn="l"/>
                      <a:r>
                        <a:rPr sz="950" b="0" i="0">
                          <a:solidFill>
                            <a:srgbClr val="2A2A2A"/>
                          </a:solidFill>
                          <a:latin typeface="Poppins"/>
                        </a:rPr>
                        <a:t>Digital account onboarding (27%), Mobile app stability (25%), Account fee transparency (24%), Branch advisory quality (22%), Monthly fee value (22%)</a:t>
                      </a:r>
                    </a:p>
                  </a:txBody>
                  <a:tcPr marL="54000" marR="54000" marT="28800" marB="28800" anchor="t">
                    <a:solidFill>
                      <a:srgbClr val="FFFFFF"/>
                    </a:solidFill>
                  </a:tcPr>
                </a:tc>
              </a:tr>
              <a:tr h="503999">
                <a:tc>
                  <a:txBody>
                    <a:bodyPr wrap="square"/>
                    <a:lstStyle/>
                    <a:p>
                      <a:pPr algn="l"/>
                      <a:r>
                        <a:rPr sz="1000" b="1" i="0">
                          <a:solidFill>
                            <a:srgbClr val="2A2A2A"/>
                          </a:solidFill>
                          <a:latin typeface="Poppins"/>
                        </a:rPr>
                        <a:t>Small business</a:t>
                      </a:r>
                    </a:p>
                  </a:txBody>
                  <a:tcPr marL="54000" marR="54000" marT="28800" marB="28800" anchor="ctr">
                    <a:solidFill>
                      <a:srgbClr val="F5F7FB"/>
                    </a:solidFill>
                  </a:tcPr>
                </a:tc>
                <a:tc>
                  <a:txBody>
                    <a:bodyPr wrap="square"/>
                    <a:lstStyle/>
                    <a:p>
                      <a:pPr algn="ctr"/>
                      <a:r>
                        <a:rPr sz="1000" b="0" i="0">
                          <a:solidFill>
                            <a:srgbClr val="2A2A2A"/>
                          </a:solidFill>
                          <a:latin typeface="Poppins"/>
                        </a:rPr>
                        <a:t>260</a:t>
                      </a:r>
                    </a:p>
                  </a:txBody>
                  <a:tcPr marL="54000" marR="54000" marT="28800" marB="28800" anchor="ctr">
                    <a:solidFill>
                      <a:srgbClr val="F5F7FB"/>
                    </a:solidFill>
                  </a:tcPr>
                </a:tc>
                <a:tc>
                  <a:txBody>
                    <a:bodyPr wrap="square"/>
                    <a:lstStyle/>
                    <a:p>
                      <a:pPr algn="ctr"/>
                      <a:r>
                        <a:rPr sz="1000" b="1" i="0">
                          <a:solidFill>
                            <a:srgbClr val="142440"/>
                          </a:solidFill>
                          <a:latin typeface="Poppins"/>
                        </a:rPr>
                        <a:t>+22</a:t>
                      </a:r>
                    </a:p>
                  </a:txBody>
                  <a:tcPr marL="54000" marR="54000" marT="28800" marB="28800" anchor="ctr">
                    <a:solidFill>
                      <a:srgbClr val="F5F7FB"/>
                    </a:solidFill>
                  </a:tcPr>
                </a:tc>
                <a:tc>
                  <a:txBody>
                    <a:bodyPr wrap="square"/>
                    <a:lstStyle/>
                    <a:p>
                      <a:pPr algn="ctr"/>
                      <a:r>
                        <a:rPr sz="1000" b="0" i="0">
                          <a:solidFill>
                            <a:srgbClr val="2A2A2A"/>
                          </a:solidFill>
                          <a:latin typeface="Poppins"/>
                        </a:rPr>
                        <a:t>40</a:t>
                      </a:r>
                    </a:p>
                  </a:txBody>
                  <a:tcPr marL="54000" marR="54000" marT="28800" marB="28800" anchor="ctr">
                    <a:solidFill>
                      <a:srgbClr val="F5F7FB"/>
                    </a:solidFill>
                  </a:tcPr>
                </a:tc>
                <a:tc>
                  <a:txBody>
                    <a:bodyPr wrap="square"/>
                    <a:lstStyle/>
                    <a:p>
                      <a:pPr algn="ctr"/>
                      <a:r>
                        <a:rPr sz="1000" b="0" i="0">
                          <a:solidFill>
                            <a:srgbClr val="2A2A2A"/>
                          </a:solidFill>
                          <a:latin typeface="Poppins"/>
                        </a:rPr>
                        <a:t>42</a:t>
                      </a:r>
                    </a:p>
                  </a:txBody>
                  <a:tcPr marL="54000" marR="54000" marT="28800" marB="28800" anchor="ctr">
                    <a:solidFill>
                      <a:srgbClr val="F5F7FB"/>
                    </a:solidFill>
                  </a:tcPr>
                </a:tc>
                <a:tc>
                  <a:txBody>
                    <a:bodyPr wrap="square"/>
                    <a:lstStyle/>
                    <a:p>
                      <a:pPr algn="ctr"/>
                      <a:r>
                        <a:rPr sz="1000" b="0" i="0">
                          <a:solidFill>
                            <a:srgbClr val="2A2A2A"/>
                          </a:solidFill>
                          <a:latin typeface="Poppins"/>
                        </a:rPr>
                        <a:t>18</a:t>
                      </a:r>
                    </a:p>
                  </a:txBody>
                  <a:tcPr marL="54000" marR="54000" marT="28800" marB="28800" anchor="ctr">
                    <a:solidFill>
                      <a:srgbClr val="F5F7FB"/>
                    </a:solidFill>
                  </a:tcPr>
                </a:tc>
                <a:tc>
                  <a:txBody>
                    <a:bodyPr wrap="square"/>
                    <a:lstStyle/>
                    <a:p>
                      <a:pPr algn="l"/>
                      <a:r>
                        <a:rPr sz="950" b="0" i="0">
                          <a:solidFill>
                            <a:srgbClr val="2A2A2A"/>
                          </a:solidFill>
                          <a:latin typeface="Poppins"/>
                        </a:rPr>
                        <a:t>Branch advisory quality (28%), Digital account onboarding (23%), Card payment acceptance reliability (22%), Mobile money transfer (18%), Cross-border banking convenience (14%)</a:t>
                      </a:r>
                    </a:p>
                  </a:txBody>
                  <a:tcPr marL="54000" marR="54000" marT="28800" marB="28800" anchor="t">
                    <a:solidFill>
                      <a:srgbClr val="F5F7FB"/>
                    </a:solidFill>
                  </a:tcPr>
                </a:tc>
              </a:tr>
              <a:tr h="503999">
                <a:tc>
                  <a:txBody>
                    <a:bodyPr wrap="square"/>
                    <a:lstStyle/>
                    <a:p>
                      <a:pPr algn="l"/>
                      <a:r>
                        <a:rPr sz="1000" b="1" i="0">
                          <a:solidFill>
                            <a:srgbClr val="2A2A2A"/>
                          </a:solidFill>
                          <a:latin typeface="Poppins"/>
                        </a:rPr>
                        <a:t>Premium banking</a:t>
                      </a:r>
                    </a:p>
                  </a:txBody>
                  <a:tcPr marL="54000" marR="54000" marT="28800" marB="28800" anchor="ctr">
                    <a:solidFill>
                      <a:srgbClr val="FFFFFF"/>
                    </a:solidFill>
                  </a:tcPr>
                </a:tc>
                <a:tc>
                  <a:txBody>
                    <a:bodyPr wrap="square"/>
                    <a:lstStyle/>
                    <a:p>
                      <a:pPr algn="ctr"/>
                      <a:r>
                        <a:rPr sz="1000" b="0" i="0">
                          <a:solidFill>
                            <a:srgbClr val="2A2A2A"/>
                          </a:solidFill>
                          <a:latin typeface="Poppins"/>
                        </a:rPr>
                        <a:t>120</a:t>
                      </a:r>
                    </a:p>
                  </a:txBody>
                  <a:tcPr marL="54000" marR="54000" marT="28800" marB="28800" anchor="ctr">
                    <a:solidFill>
                      <a:srgbClr val="FFFFFF"/>
                    </a:solidFill>
                  </a:tcPr>
                </a:tc>
                <a:tc>
                  <a:txBody>
                    <a:bodyPr wrap="square"/>
                    <a:lstStyle/>
                    <a:p>
                      <a:pPr algn="ctr"/>
                      <a:r>
                        <a:rPr sz="1000" b="1" i="0">
                          <a:solidFill>
                            <a:srgbClr val="142440"/>
                          </a:solidFill>
                          <a:latin typeface="Poppins"/>
                        </a:rPr>
                        <a:t>+31</a:t>
                      </a:r>
                    </a:p>
                  </a:txBody>
                  <a:tcPr marL="54000" marR="54000" marT="28800" marB="28800" anchor="ctr">
                    <a:solidFill>
                      <a:srgbClr val="FFFFFF"/>
                    </a:solidFill>
                  </a:tcPr>
                </a:tc>
                <a:tc>
                  <a:txBody>
                    <a:bodyPr wrap="square"/>
                    <a:lstStyle/>
                    <a:p>
                      <a:pPr algn="ctr"/>
                      <a:r>
                        <a:rPr sz="1000" b="0" i="0">
                          <a:solidFill>
                            <a:srgbClr val="2A2A2A"/>
                          </a:solidFill>
                          <a:latin typeface="Poppins"/>
                        </a:rPr>
                        <a:t>47</a:t>
                      </a:r>
                    </a:p>
                  </a:txBody>
                  <a:tcPr marL="54000" marR="54000" marT="28800" marB="28800" anchor="ctr">
                    <a:solidFill>
                      <a:srgbClr val="FFFFFF"/>
                    </a:solidFill>
                  </a:tcPr>
                </a:tc>
                <a:tc>
                  <a:txBody>
                    <a:bodyPr wrap="square"/>
                    <a:lstStyle/>
                    <a:p>
                      <a:pPr algn="ctr"/>
                      <a:r>
                        <a:rPr sz="1000" b="0" i="0">
                          <a:solidFill>
                            <a:srgbClr val="2A2A2A"/>
                          </a:solidFill>
                          <a:latin typeface="Poppins"/>
                        </a:rPr>
                        <a:t>37</a:t>
                      </a:r>
                    </a:p>
                  </a:txBody>
                  <a:tcPr marL="54000" marR="54000" marT="28800" marB="28800" anchor="ctr">
                    <a:solidFill>
                      <a:srgbClr val="FFFFFF"/>
                    </a:solidFill>
                  </a:tcPr>
                </a:tc>
                <a:tc>
                  <a:txBody>
                    <a:bodyPr wrap="square"/>
                    <a:lstStyle/>
                    <a:p>
                      <a:pPr algn="ctr"/>
                      <a:r>
                        <a:rPr sz="1000" b="0" i="0">
                          <a:solidFill>
                            <a:srgbClr val="2A2A2A"/>
                          </a:solidFill>
                          <a:latin typeface="Poppins"/>
                        </a:rPr>
                        <a:t>16</a:t>
                      </a:r>
                    </a:p>
                  </a:txBody>
                  <a:tcPr marL="54000" marR="54000" marT="28800" marB="28800" anchor="ctr">
                    <a:solidFill>
                      <a:srgbClr val="FFFFFF"/>
                    </a:solidFill>
                  </a:tcPr>
                </a:tc>
                <a:tc>
                  <a:txBody>
                    <a:bodyPr wrap="square"/>
                    <a:lstStyle/>
                    <a:p>
                      <a:pPr algn="l"/>
                      <a:r>
                        <a:rPr sz="950" b="0" i="0">
                          <a:solidFill>
                            <a:srgbClr val="2A2A2A"/>
                          </a:solidFill>
                          <a:latin typeface="Poppins"/>
                        </a:rPr>
                        <a:t>Branch advisory quality (32%), Investment product transparency (24%), Card payment acceptance reliability (19%), Loyalty rewards engagement (19%), App security and login (18%)</a:t>
                      </a:r>
                    </a:p>
                  </a:txBody>
                  <a:tcPr marL="54000" marR="54000" marT="28800" marB="28800" anchor="t">
                    <a:solidFill>
                      <a:srgbClr val="FFFFFF"/>
                    </a:solidFill>
                  </a:tcPr>
                </a:tc>
              </a:tr>
            </a:tbl>
          </a:graphicData>
        </a:graphic>
      </p:graphicFrame>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22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Subgroup read: Tenure Band</a:t>
            </a:r>
          </a:p>
        </p:txBody>
      </p:sp>
      <p:graphicFrame>
        <p:nvGraphicFramePr>
          <p:cNvPr id="9" name="Table 8"/>
          <p:cNvGraphicFramePr>
            <a:graphicFrameLocks noGrp="1"/>
          </p:cNvGraphicFramePr>
          <p:nvPr/>
        </p:nvGraphicFramePr>
        <p:xfrm>
          <a:off x="540000" y="1332000"/>
          <a:ext cx="11113200" cy="1763996"/>
        </p:xfrm>
        <a:graphic>
          <a:graphicData uri="http://schemas.openxmlformats.org/drawingml/2006/table">
            <a:tbl>
              <a:tblPr firstRow="1" bandRow="1">
                <a:tableStyleId>{5C22544A-7EE6-4342-B048-85BDC9FD1C3A}</a:tableStyleId>
              </a:tblPr>
              <a:tblGrid>
                <a:gridCol w="1555848"/>
                <a:gridCol w="555660"/>
                <a:gridCol w="777924"/>
                <a:gridCol w="666792"/>
                <a:gridCol w="777924"/>
                <a:gridCol w="666792"/>
                <a:gridCol w="6112260"/>
              </a:tblGrid>
              <a:tr h="251999">
                <a:tc>
                  <a:txBody>
                    <a:bodyPr wrap="square"/>
                    <a:lstStyle/>
                    <a:p>
                      <a:pPr algn="ctr"/>
                      <a:r>
                        <a:rPr sz="1050" b="1" i="0">
                          <a:solidFill>
                            <a:srgbClr val="FFFFFF"/>
                          </a:solidFill>
                          <a:latin typeface="Poppins"/>
                        </a:rPr>
                        <a:t>Level</a:t>
                      </a:r>
                    </a:p>
                  </a:txBody>
                  <a:tcPr marL="54000" marR="54000" marT="28800" marB="28800" anchor="ctr">
                    <a:solidFill>
                      <a:srgbClr val="142440"/>
                    </a:solidFill>
                  </a:tcPr>
                </a:tc>
                <a:tc>
                  <a:txBody>
                    <a:bodyPr wrap="square"/>
                    <a:lstStyle/>
                    <a:p>
                      <a:pPr algn="ctr"/>
                      <a:r>
                        <a:rPr sz="1050" b="1" i="0">
                          <a:solidFill>
                            <a:srgbClr val="FFFFFF"/>
                          </a:solidFill>
                          <a:latin typeface="Poppins"/>
                        </a:rPr>
                        <a:t>n</a:t>
                      </a:r>
                    </a:p>
                  </a:txBody>
                  <a:tcPr marL="54000" marR="54000" marT="28800" marB="28800" anchor="ctr">
                    <a:solidFill>
                      <a:srgbClr val="142440"/>
                    </a:solidFill>
                  </a:tcPr>
                </a:tc>
                <a:tc>
                  <a:txBody>
                    <a:bodyPr wrap="square"/>
                    <a:lstStyle/>
                    <a:p>
                      <a:pPr algn="ctr"/>
                      <a:r>
                        <a:rPr sz="1050" b="1" i="0">
                          <a:solidFill>
                            <a:srgbClr val="FFFFFF"/>
                          </a:solidFill>
                          <a:latin typeface="Poppins"/>
                        </a:rPr>
                        <a:t>NPS</a:t>
                      </a:r>
                    </a:p>
                  </a:txBody>
                  <a:tcPr marL="54000" marR="54000" marT="28800" marB="28800" anchor="ctr">
                    <a:solidFill>
                      <a:srgbClr val="142440"/>
                    </a:solidFill>
                  </a:tcPr>
                </a:tc>
                <a:tc>
                  <a:txBody>
                    <a:bodyPr wrap="square"/>
                    <a:lstStyle/>
                    <a:p>
                      <a:pPr algn="ctr"/>
                      <a:r>
                        <a:rPr sz="1050" b="1" i="0">
                          <a:solidFill>
                            <a:srgbClr val="FFFFFF"/>
                          </a:solidFill>
                          <a:latin typeface="Poppins"/>
                        </a:rPr>
                        <a:t>P %</a:t>
                      </a:r>
                    </a:p>
                  </a:txBody>
                  <a:tcPr marL="54000" marR="54000" marT="28800" marB="28800" anchor="ctr">
                    <a:solidFill>
                      <a:srgbClr val="142440"/>
                    </a:solidFill>
                  </a:tcPr>
                </a:tc>
                <a:tc>
                  <a:txBody>
                    <a:bodyPr wrap="square"/>
                    <a:lstStyle/>
                    <a:p>
                      <a:pPr algn="ctr"/>
                      <a:r>
                        <a:rPr sz="1050" b="1" i="0">
                          <a:solidFill>
                            <a:srgbClr val="FFFFFF"/>
                          </a:solidFill>
                          <a:latin typeface="Poppins"/>
                        </a:rPr>
                        <a:t>Pas %</a:t>
                      </a:r>
                    </a:p>
                  </a:txBody>
                  <a:tcPr marL="54000" marR="54000" marT="28800" marB="28800" anchor="ctr">
                    <a:solidFill>
                      <a:srgbClr val="142440"/>
                    </a:solidFill>
                  </a:tcPr>
                </a:tc>
                <a:tc>
                  <a:txBody>
                    <a:bodyPr wrap="square"/>
                    <a:lstStyle/>
                    <a:p>
                      <a:pPr algn="ctr"/>
                      <a:r>
                        <a:rPr sz="1050" b="1" i="0">
                          <a:solidFill>
                            <a:srgbClr val="FFFFFF"/>
                          </a:solidFill>
                          <a:latin typeface="Poppins"/>
                        </a:rPr>
                        <a:t>D %</a:t>
                      </a:r>
                    </a:p>
                  </a:txBody>
                  <a:tcPr marL="54000" marR="54000" marT="28800" marB="28800" anchor="ctr">
                    <a:solidFill>
                      <a:srgbClr val="142440"/>
                    </a:solidFill>
                  </a:tcPr>
                </a:tc>
                <a:tc>
                  <a:txBody>
                    <a:bodyPr wrap="square"/>
                    <a:lstStyle/>
                    <a:p>
                      <a:pPr algn="ctr"/>
                      <a:r>
                        <a:rPr sz="1050" b="1" i="0">
                          <a:solidFill>
                            <a:srgbClr val="FFFFFF"/>
                          </a:solidFill>
                          <a:latin typeface="Poppins"/>
                        </a:rPr>
                        <a:t>Top themes</a:t>
                      </a:r>
                    </a:p>
                  </a:txBody>
                  <a:tcPr marL="54000" marR="54000" marT="28800" marB="28800" anchor="ctr">
                    <a:solidFill>
                      <a:srgbClr val="142440"/>
                    </a:solidFill>
                  </a:tcPr>
                </a:tc>
              </a:tr>
              <a:tr h="503999">
                <a:tc>
                  <a:txBody>
                    <a:bodyPr wrap="square"/>
                    <a:lstStyle/>
                    <a:p>
                      <a:pPr algn="l"/>
                      <a:r>
                        <a:rPr sz="1000" b="1" i="0">
                          <a:solidFill>
                            <a:srgbClr val="2A2A2A"/>
                          </a:solidFill>
                          <a:latin typeface="Poppins"/>
                        </a:rPr>
                        <a:t>Under 2 years</a:t>
                      </a:r>
                    </a:p>
                  </a:txBody>
                  <a:tcPr marL="54000" marR="54000" marT="28800" marB="28800" anchor="ctr">
                    <a:solidFill>
                      <a:srgbClr val="FFFFFF"/>
                    </a:solidFill>
                  </a:tcPr>
                </a:tc>
                <a:tc>
                  <a:txBody>
                    <a:bodyPr wrap="square"/>
                    <a:lstStyle/>
                    <a:p>
                      <a:pPr algn="ctr"/>
                      <a:r>
                        <a:rPr sz="1000" b="0" i="0">
                          <a:solidFill>
                            <a:srgbClr val="2A2A2A"/>
                          </a:solidFill>
                          <a:latin typeface="Poppins"/>
                        </a:rPr>
                        <a:t>380</a:t>
                      </a:r>
                    </a:p>
                  </a:txBody>
                  <a:tcPr marL="54000" marR="54000" marT="28800" marB="28800" anchor="ctr">
                    <a:solidFill>
                      <a:srgbClr val="FFFFFF"/>
                    </a:solidFill>
                  </a:tcPr>
                </a:tc>
                <a:tc>
                  <a:txBody>
                    <a:bodyPr wrap="square"/>
                    <a:lstStyle/>
                    <a:p>
                      <a:pPr algn="ctr"/>
                      <a:r>
                        <a:rPr sz="1000" b="1" i="0">
                          <a:solidFill>
                            <a:srgbClr val="142440"/>
                          </a:solidFill>
                          <a:latin typeface="Poppins"/>
                        </a:rPr>
                        <a:t>+8</a:t>
                      </a:r>
                    </a:p>
                  </a:txBody>
                  <a:tcPr marL="54000" marR="54000" marT="28800" marB="28800" anchor="ctr">
                    <a:solidFill>
                      <a:srgbClr val="FFFFFF"/>
                    </a:solidFill>
                  </a:tcPr>
                </a:tc>
                <a:tc>
                  <a:txBody>
                    <a:bodyPr wrap="square"/>
                    <a:lstStyle/>
                    <a:p>
                      <a:pPr algn="ctr"/>
                      <a:r>
                        <a:rPr sz="1000" b="0" i="0">
                          <a:solidFill>
                            <a:srgbClr val="2A2A2A"/>
                          </a:solidFill>
                          <a:latin typeface="Poppins"/>
                        </a:rPr>
                        <a:t>33</a:t>
                      </a:r>
                    </a:p>
                  </a:txBody>
                  <a:tcPr marL="54000" marR="54000" marT="28800" marB="28800" anchor="ctr">
                    <a:solidFill>
                      <a:srgbClr val="FFFFFF"/>
                    </a:solidFill>
                  </a:tcPr>
                </a:tc>
                <a:tc>
                  <a:txBody>
                    <a:bodyPr wrap="square"/>
                    <a:lstStyle/>
                    <a:p>
                      <a:pPr algn="ctr"/>
                      <a:r>
                        <a:rPr sz="1000" b="0" i="0">
                          <a:solidFill>
                            <a:srgbClr val="2A2A2A"/>
                          </a:solidFill>
                          <a:latin typeface="Poppins"/>
                        </a:rPr>
                        <a:t>42</a:t>
                      </a:r>
                    </a:p>
                  </a:txBody>
                  <a:tcPr marL="54000" marR="54000" marT="28800" marB="28800" anchor="ctr">
                    <a:solidFill>
                      <a:srgbClr val="FFFFFF"/>
                    </a:solidFill>
                  </a:tcPr>
                </a:tc>
                <a:tc>
                  <a:txBody>
                    <a:bodyPr wrap="square"/>
                    <a:lstStyle/>
                    <a:p>
                      <a:pPr algn="ctr"/>
                      <a:r>
                        <a:rPr sz="1000" b="0" i="0">
                          <a:solidFill>
                            <a:srgbClr val="2A2A2A"/>
                          </a:solidFill>
                          <a:latin typeface="Poppins"/>
                        </a:rPr>
                        <a:t>25</a:t>
                      </a:r>
                    </a:p>
                  </a:txBody>
                  <a:tcPr marL="54000" marR="54000" marT="28800" marB="28800" anchor="ctr">
                    <a:solidFill>
                      <a:srgbClr val="FFFFFF"/>
                    </a:solidFill>
                  </a:tcPr>
                </a:tc>
                <a:tc>
                  <a:txBody>
                    <a:bodyPr wrap="square"/>
                    <a:lstStyle/>
                    <a:p>
                      <a:pPr algn="l"/>
                      <a:r>
                        <a:rPr sz="950" b="0" i="0">
                          <a:solidFill>
                            <a:srgbClr val="2A2A2A"/>
                          </a:solidFill>
                          <a:latin typeface="Poppins"/>
                        </a:rPr>
                        <a:t>Digital account onboarding (34%), Mobile app stability (27%), Account fee transparency (24%), Branch advisory quality (21%), App security and login (15%)</a:t>
                      </a:r>
                    </a:p>
                  </a:txBody>
                  <a:tcPr marL="54000" marR="54000" marT="28800" marB="28800" anchor="t">
                    <a:solidFill>
                      <a:srgbClr val="FFFFFF"/>
                    </a:solidFill>
                  </a:tcPr>
                </a:tc>
              </a:tr>
              <a:tr h="503999">
                <a:tc>
                  <a:txBody>
                    <a:bodyPr wrap="square"/>
                    <a:lstStyle/>
                    <a:p>
                      <a:pPr algn="l"/>
                      <a:r>
                        <a:rPr sz="1000" b="1" i="0">
                          <a:solidFill>
                            <a:srgbClr val="2A2A2A"/>
                          </a:solidFill>
                          <a:latin typeface="Poppins"/>
                        </a:rPr>
                        <a:t>2 to 5 years</a:t>
                      </a:r>
                    </a:p>
                  </a:txBody>
                  <a:tcPr marL="54000" marR="54000" marT="28800" marB="28800" anchor="ctr">
                    <a:solidFill>
                      <a:srgbClr val="F5F7FB"/>
                    </a:solidFill>
                  </a:tcPr>
                </a:tc>
                <a:tc>
                  <a:txBody>
                    <a:bodyPr wrap="square"/>
                    <a:lstStyle/>
                    <a:p>
                      <a:pPr algn="ctr"/>
                      <a:r>
                        <a:rPr sz="1000" b="0" i="0">
                          <a:solidFill>
                            <a:srgbClr val="2A2A2A"/>
                          </a:solidFill>
                          <a:latin typeface="Poppins"/>
                        </a:rPr>
                        <a:t>510</a:t>
                      </a:r>
                    </a:p>
                  </a:txBody>
                  <a:tcPr marL="54000" marR="54000" marT="28800" marB="28800" anchor="ctr">
                    <a:solidFill>
                      <a:srgbClr val="F5F7FB"/>
                    </a:solidFill>
                  </a:tcPr>
                </a:tc>
                <a:tc>
                  <a:txBody>
                    <a:bodyPr wrap="square"/>
                    <a:lstStyle/>
                    <a:p>
                      <a:pPr algn="ctr"/>
                      <a:r>
                        <a:rPr sz="1000" b="1" i="0">
                          <a:solidFill>
                            <a:srgbClr val="142440"/>
                          </a:solidFill>
                          <a:latin typeface="Poppins"/>
                        </a:rPr>
                        <a:t>+20</a:t>
                      </a:r>
                    </a:p>
                  </a:txBody>
                  <a:tcPr marL="54000" marR="54000" marT="28800" marB="28800" anchor="ctr">
                    <a:solidFill>
                      <a:srgbClr val="F5F7FB"/>
                    </a:solidFill>
                  </a:tcPr>
                </a:tc>
                <a:tc>
                  <a:txBody>
                    <a:bodyPr wrap="square"/>
                    <a:lstStyle/>
                    <a:p>
                      <a:pPr algn="ctr"/>
                      <a:r>
                        <a:rPr sz="1000" b="0" i="0">
                          <a:solidFill>
                            <a:srgbClr val="2A2A2A"/>
                          </a:solidFill>
                          <a:latin typeface="Poppins"/>
                        </a:rPr>
                        <a:t>39</a:t>
                      </a:r>
                    </a:p>
                  </a:txBody>
                  <a:tcPr marL="54000" marR="54000" marT="28800" marB="28800" anchor="ctr">
                    <a:solidFill>
                      <a:srgbClr val="F5F7FB"/>
                    </a:solidFill>
                  </a:tcPr>
                </a:tc>
                <a:tc>
                  <a:txBody>
                    <a:bodyPr wrap="square"/>
                    <a:lstStyle/>
                    <a:p>
                      <a:pPr algn="ctr"/>
                      <a:r>
                        <a:rPr sz="1000" b="0" i="0">
                          <a:solidFill>
                            <a:srgbClr val="2A2A2A"/>
                          </a:solidFill>
                          <a:latin typeface="Poppins"/>
                        </a:rPr>
                        <a:t>42</a:t>
                      </a:r>
                    </a:p>
                  </a:txBody>
                  <a:tcPr marL="54000" marR="54000" marT="28800" marB="28800" anchor="ctr">
                    <a:solidFill>
                      <a:srgbClr val="F5F7FB"/>
                    </a:solidFill>
                  </a:tcPr>
                </a:tc>
                <a:tc>
                  <a:txBody>
                    <a:bodyPr wrap="square"/>
                    <a:lstStyle/>
                    <a:p>
                      <a:pPr algn="ctr"/>
                      <a:r>
                        <a:rPr sz="1000" b="0" i="0">
                          <a:solidFill>
                            <a:srgbClr val="2A2A2A"/>
                          </a:solidFill>
                          <a:latin typeface="Poppins"/>
                        </a:rPr>
                        <a:t>19</a:t>
                      </a:r>
                    </a:p>
                  </a:txBody>
                  <a:tcPr marL="54000" marR="54000" marT="28800" marB="28800" anchor="ctr">
                    <a:solidFill>
                      <a:srgbClr val="F5F7FB"/>
                    </a:solidFill>
                  </a:tcPr>
                </a:tc>
                <a:tc>
                  <a:txBody>
                    <a:bodyPr wrap="square"/>
                    <a:lstStyle/>
                    <a:p>
                      <a:pPr algn="l"/>
                      <a:r>
                        <a:rPr sz="950" b="0" i="0">
                          <a:solidFill>
                            <a:srgbClr val="2A2A2A"/>
                          </a:solidFill>
                          <a:latin typeface="Poppins"/>
                        </a:rPr>
                        <a:t>Mobile app stability (24%), Branch advisory quality (23%), Digital account onboarding (22%), Account fee transparency (22%), Monthly fee value (20%)</a:t>
                      </a:r>
                    </a:p>
                  </a:txBody>
                  <a:tcPr marL="54000" marR="54000" marT="28800" marB="28800" anchor="t">
                    <a:solidFill>
                      <a:srgbClr val="F5F7FB"/>
                    </a:solidFill>
                  </a:tcPr>
                </a:tc>
              </a:tr>
              <a:tr h="503999">
                <a:tc>
                  <a:txBody>
                    <a:bodyPr wrap="square"/>
                    <a:lstStyle/>
                    <a:p>
                      <a:pPr algn="l"/>
                      <a:r>
                        <a:rPr sz="1000" b="1" i="0">
                          <a:solidFill>
                            <a:srgbClr val="2A2A2A"/>
                          </a:solidFill>
                          <a:latin typeface="Poppins"/>
                        </a:rPr>
                        <a:t>Over 5 years</a:t>
                      </a:r>
                    </a:p>
                  </a:txBody>
                  <a:tcPr marL="54000" marR="54000" marT="28800" marB="28800" anchor="ctr">
                    <a:solidFill>
                      <a:srgbClr val="FFFFFF"/>
                    </a:solidFill>
                  </a:tcPr>
                </a:tc>
                <a:tc>
                  <a:txBody>
                    <a:bodyPr wrap="square"/>
                    <a:lstStyle/>
                    <a:p>
                      <a:pPr algn="ctr"/>
                      <a:r>
                        <a:rPr sz="1000" b="0" i="0">
                          <a:solidFill>
                            <a:srgbClr val="2A2A2A"/>
                          </a:solidFill>
                          <a:latin typeface="Poppins"/>
                        </a:rPr>
                        <a:t>310</a:t>
                      </a:r>
                    </a:p>
                  </a:txBody>
                  <a:tcPr marL="54000" marR="54000" marT="28800" marB="28800" anchor="ctr">
                    <a:solidFill>
                      <a:srgbClr val="FFFFFF"/>
                    </a:solidFill>
                  </a:tcPr>
                </a:tc>
                <a:tc>
                  <a:txBody>
                    <a:bodyPr wrap="square"/>
                    <a:lstStyle/>
                    <a:p>
                      <a:pPr algn="ctr"/>
                      <a:r>
                        <a:rPr sz="1000" b="1" i="0">
                          <a:solidFill>
                            <a:srgbClr val="142440"/>
                          </a:solidFill>
                          <a:latin typeface="Poppins"/>
                        </a:rPr>
                        <a:t>+28</a:t>
                      </a:r>
                    </a:p>
                  </a:txBody>
                  <a:tcPr marL="54000" marR="54000" marT="28800" marB="28800" anchor="ctr">
                    <a:solidFill>
                      <a:srgbClr val="FFFFFF"/>
                    </a:solidFill>
                  </a:tcPr>
                </a:tc>
                <a:tc>
                  <a:txBody>
                    <a:bodyPr wrap="square"/>
                    <a:lstStyle/>
                    <a:p>
                      <a:pPr algn="ctr"/>
                      <a:r>
                        <a:rPr sz="1000" b="0" i="0">
                          <a:solidFill>
                            <a:srgbClr val="2A2A2A"/>
                          </a:solidFill>
                          <a:latin typeface="Poppins"/>
                        </a:rPr>
                        <a:t>43</a:t>
                      </a:r>
                    </a:p>
                  </a:txBody>
                  <a:tcPr marL="54000" marR="54000" marT="28800" marB="28800" anchor="ctr">
                    <a:solidFill>
                      <a:srgbClr val="FFFFFF"/>
                    </a:solidFill>
                  </a:tcPr>
                </a:tc>
                <a:tc>
                  <a:txBody>
                    <a:bodyPr wrap="square"/>
                    <a:lstStyle/>
                    <a:p>
                      <a:pPr algn="ctr"/>
                      <a:r>
                        <a:rPr sz="1000" b="0" i="0">
                          <a:solidFill>
                            <a:srgbClr val="2A2A2A"/>
                          </a:solidFill>
                          <a:latin typeface="Poppins"/>
                        </a:rPr>
                        <a:t>42</a:t>
                      </a:r>
                    </a:p>
                  </a:txBody>
                  <a:tcPr marL="54000" marR="54000" marT="28800" marB="28800" anchor="ctr">
                    <a:solidFill>
                      <a:srgbClr val="FFFFFF"/>
                    </a:solidFill>
                  </a:tcPr>
                </a:tc>
                <a:tc>
                  <a:txBody>
                    <a:bodyPr wrap="square"/>
                    <a:lstStyle/>
                    <a:p>
                      <a:pPr algn="ctr"/>
                      <a:r>
                        <a:rPr sz="1000" b="0" i="0">
                          <a:solidFill>
                            <a:srgbClr val="2A2A2A"/>
                          </a:solidFill>
                          <a:latin typeface="Poppins"/>
                        </a:rPr>
                        <a:t>15</a:t>
                      </a:r>
                    </a:p>
                  </a:txBody>
                  <a:tcPr marL="54000" marR="54000" marT="28800" marB="28800" anchor="ctr">
                    <a:solidFill>
                      <a:srgbClr val="FFFFFF"/>
                    </a:solidFill>
                  </a:tcPr>
                </a:tc>
                <a:tc>
                  <a:txBody>
                    <a:bodyPr wrap="square"/>
                    <a:lstStyle/>
                    <a:p>
                      <a:pPr algn="l"/>
                      <a:r>
                        <a:rPr sz="950" b="0" i="0">
                          <a:solidFill>
                            <a:srgbClr val="2A2A2A"/>
                          </a:solidFill>
                          <a:latin typeface="Poppins"/>
                        </a:rPr>
                        <a:t>Branch advisory quality (24%), Mobile app stability (20%), Card payment acceptance reliability (18%), ATM availability and uptime (15%), App security and login (13%)</a:t>
                      </a:r>
                    </a:p>
                  </a:txBody>
                  <a:tcPr marL="54000" marR="54000" marT="28800" marB="28800" anchor="t">
                    <a:solidFill>
                      <a:srgbClr val="FFFFFF"/>
                    </a:solidFill>
                  </a:tcPr>
                </a:tc>
              </a:tr>
            </a:tbl>
          </a:graphicData>
        </a:graphic>
      </p:graphicFrame>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23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Recommendations</a:t>
            </a:r>
          </a:p>
        </p:txBody>
      </p:sp>
      <p:sp>
        <p:nvSpPr>
          <p:cNvPr id="9" name="TextBox 8"/>
          <p:cNvSpPr txBox="1"/>
          <p:nvPr/>
        </p:nvSpPr>
        <p:spPr>
          <a:xfrm>
            <a:off x="540000" y="1332000"/>
            <a:ext cx="11113200" cy="4518000"/>
          </a:xfrm>
          <a:prstGeom prst="rect">
            <a:avLst/>
          </a:prstGeom>
          <a:noFill/>
        </p:spPr>
        <p:txBody>
          <a:bodyPr wrap="square" lIns="0" rIns="0" tIns="0" bIns="0">
            <a:spAutoFit/>
          </a:bodyPr>
          <a:lstStyle/>
          <a:p>
            <a:pPr algn="l">
              <a:lnSpc>
                <a:spcPct val="120000"/>
              </a:lnSpc>
              <a:spcBef>
                <a:spcPts val="800"/>
              </a:spcBef>
              <a:spcAft>
                <a:spcPts val="400"/>
              </a:spcAft>
            </a:pPr>
            <a:r>
              <a:rPr sz="1400" b="1" i="0">
                <a:solidFill>
                  <a:srgbClr val="1E3A5F"/>
                </a:solidFill>
                <a:latin typeface="Poppins"/>
              </a:rPr>
              <a:t>Immediate (next 30 days)</a:t>
            </a:r>
          </a:p>
          <a:p>
            <a:pPr algn="l">
              <a:lnSpc>
                <a:spcPct val="120000"/>
              </a:lnSpc>
              <a:spcAft>
                <a:spcPts val="400"/>
              </a:spcAft>
            </a:pPr>
            <a:r>
              <a:rPr sz="1200" b="1" i="0">
                <a:solidFill>
                  <a:srgbClr val="BF9000"/>
                </a:solidFill>
                <a:latin typeface="Poppins"/>
              </a:rPr>
              <a:t>•  </a:t>
            </a:r>
            <a:r>
              <a:rPr sz="1200" b="0" i="0">
                <a:solidFill>
                  <a:srgbClr val="2A2A2A"/>
                </a:solidFill>
                <a:latin typeface="Poppins"/>
              </a:rPr>
              <a:t>Initiate a structured improvement programme for Branch advisory quality, targeting the consistency and depth of adviser conversations in branches. Given the 22% incidence and positive direction, this is the most direct NPS lever available and should be the first workstream commissioned.</a:t>
            </a:r>
          </a:p>
          <a:p>
            <a:pPr algn="l">
              <a:lnSpc>
                <a:spcPct val="120000"/>
              </a:lnSpc>
              <a:spcAft>
                <a:spcPts val="400"/>
              </a:spcAft>
            </a:pPr>
            <a:r>
              <a:rPr sz="1200" b="1" i="0">
                <a:solidFill>
                  <a:srgbClr val="BF9000"/>
                </a:solidFill>
                <a:latin typeface="Poppins"/>
              </a:rPr>
              <a:t>•  </a:t>
            </a:r>
            <a:r>
              <a:rPr sz="1200" b="0" i="0">
                <a:solidFill>
                  <a:srgbClr val="2A2A2A"/>
                </a:solidFill>
                <a:latin typeface="Poppins"/>
              </a:rPr>
              <a:t>Commission the Digital account onboarding diagnostic to determine whether the onboarding experience is independently causing new-customer dissatisfaction or serving as a proxy for the broader under-two-year lifecycle NPS gap. The tenure data makes this diagnostic urgent.</a:t>
            </a:r>
          </a:p>
          <a:p>
            <a:pPr algn="l">
              <a:lnSpc>
                <a:spcPct val="120000"/>
              </a:lnSpc>
              <a:spcAft>
                <a:spcPts val="400"/>
              </a:spcAft>
            </a:pPr>
            <a:r>
              <a:rPr sz="1200" b="1" i="0">
                <a:solidFill>
                  <a:srgbClr val="BF9000"/>
                </a:solidFill>
                <a:latin typeface="Poppins"/>
              </a:rPr>
              <a:t>•  </a:t>
            </a:r>
            <a:r>
              <a:rPr sz="1200" b="0" i="0">
                <a:solidFill>
                  <a:srgbClr val="2A2A2A"/>
                </a:solidFill>
                <a:latin typeface="Poppins"/>
              </a:rPr>
              <a:t>Commission the Mobile app stability diagnostic, specifically mapping instability reports by device type, operating system, and session type. Given that the theme is a drag on both detractors and passives and has 24% total incidence, this has the widest segment reach of any single diagnostic action.</a:t>
            </a:r>
          </a:p>
          <a:p>
            <a:pPr algn="l">
              <a:lnSpc>
                <a:spcPct val="120000"/>
              </a:lnSpc>
              <a:spcAft>
                <a:spcPts val="400"/>
              </a:spcAft>
            </a:pPr>
            <a:r>
              <a:rPr sz="1200" b="1" i="0">
                <a:solidFill>
                  <a:srgbClr val="BF9000"/>
                </a:solidFill>
                <a:latin typeface="Poppins"/>
              </a:rPr>
              <a:t>•  </a:t>
            </a:r>
            <a:r>
              <a:rPr sz="1200" b="0" i="0">
                <a:solidFill>
                  <a:srgbClr val="2A2A2A"/>
                </a:solidFill>
                <a:latin typeface="Poppins"/>
              </a:rPr>
              <a:t>Brief the leadership team on the Protect and Maintain findings: Card payment acceptance reliability, ATM availability and uptime, and App security and login are actively supporting the current NPS level and require explicit governance to prevent operational drift. The message is that protecting these standards is as strategically important as improving the Priority Investment themes.</a:t>
            </a:r>
          </a:p>
          <a:p>
            <a:pPr algn="l">
              <a:lnSpc>
                <a:spcPct val="120000"/>
              </a:lnSpc>
              <a:spcAft>
                <a:spcPts val="400"/>
              </a:spcAft>
            </a:pPr>
            <a:r>
              <a:rPr sz="1200" b="1" i="0">
                <a:solidFill>
                  <a:srgbClr val="BF9000"/>
                </a:solidFill>
                <a:latin typeface="Poppins"/>
              </a:rPr>
              <a:t>•  </a:t>
            </a:r>
            <a:r>
              <a:rPr sz="1200" b="0" i="0">
                <a:solidFill>
                  <a:srgbClr val="2A2A2A"/>
                </a:solidFill>
                <a:latin typeface="Poppins"/>
              </a:rPr>
              <a:t>Flag the under-two-year customer segment to the new-customer experience team as a priority audience, with NPS +8 and the highest Digital account onboarding incidence in the dataset. Any new-customer retention programme should be scoped with this data as its anchoring evidence.</a:t>
            </a:r>
          </a:p>
          <a:p>
            <a:pPr algn="l">
              <a:lnSpc>
                <a:spcPct val="120000"/>
              </a:lnSpc>
              <a:spcBef>
                <a:spcPts val="800"/>
              </a:spcBef>
              <a:spcAft>
                <a:spcPts val="400"/>
              </a:spcAft>
            </a:pPr>
            <a:r>
              <a:rPr sz="1400" b="1" i="0">
                <a:solidFill>
                  <a:srgbClr val="1E3A5F"/>
                </a:solidFill>
                <a:latin typeface="Poppins"/>
              </a:rPr>
              <a:t>Over the next quarter</a:t>
            </a:r>
          </a:p>
          <a:p>
            <a:pPr algn="l">
              <a:lnSpc>
                <a:spcPct val="120000"/>
              </a:lnSpc>
              <a:spcAft>
                <a:spcPts val="400"/>
              </a:spcAft>
            </a:pPr>
            <a:r>
              <a:rPr sz="1200" b="1" i="0">
                <a:solidFill>
                  <a:srgbClr val="BF9000"/>
                </a:solidFill>
                <a:latin typeface="Poppins"/>
              </a:rPr>
              <a:t>•  </a:t>
            </a:r>
            <a:r>
              <a:rPr sz="1200" b="0" i="0">
                <a:solidFill>
                  <a:srgbClr val="2A2A2A"/>
                </a:solidFill>
                <a:latin typeface="Poppins"/>
              </a:rPr>
              <a:t>Design and launch the Branch advisory quality improvement programme based on the diagnostic findings. The programme should address adviser training, conversation quality frameworks, and service consistency standards, with specific attention to branches serving KwaZulu-Natal and Eastern Cape where branch interaction themes have higher incidence.</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24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Recommendations (continued)</a:t>
            </a:r>
          </a:p>
        </p:txBody>
      </p:sp>
      <p:sp>
        <p:nvSpPr>
          <p:cNvPr id="9" name="TextBox 8"/>
          <p:cNvSpPr txBox="1"/>
          <p:nvPr/>
        </p:nvSpPr>
        <p:spPr>
          <a:xfrm>
            <a:off x="540000" y="1332000"/>
            <a:ext cx="11113200" cy="4518000"/>
          </a:xfrm>
          <a:prstGeom prst="rect">
            <a:avLst/>
          </a:prstGeom>
          <a:noFill/>
        </p:spPr>
        <p:txBody>
          <a:bodyPr wrap="square" lIns="0" rIns="0" tIns="0" bIns="0">
            <a:spAutoFit/>
          </a:bodyPr>
          <a:lstStyle/>
          <a:p>
            <a:pPr algn="l">
              <a:lnSpc>
                <a:spcPct val="120000"/>
              </a:lnSpc>
              <a:spcAft>
                <a:spcPts val="400"/>
              </a:spcAft>
            </a:pPr>
            <a:r>
              <a:rPr sz="1200" b="1" i="0">
                <a:solidFill>
                  <a:srgbClr val="BF9000"/>
                </a:solidFill>
                <a:latin typeface="Poppins"/>
              </a:rPr>
              <a:t>•  </a:t>
            </a:r>
            <a:r>
              <a:rPr sz="1200" b="0" i="0">
                <a:solidFill>
                  <a:srgbClr val="2A2A2A"/>
                </a:solidFill>
                <a:latin typeface="Poppins"/>
              </a:rPr>
              <a:t>Act on the Mobile app stability findings once the diagnostic is complete. Engineering remediation should be prioritised for the device types and usage patterns with the highest incidence of stability complaints. The passive segment conversion opportunity is directly tied to resolving this theme.</a:t>
            </a:r>
          </a:p>
          <a:p>
            <a:pPr algn="l">
              <a:lnSpc>
                <a:spcPct val="120000"/>
              </a:lnSpc>
              <a:spcAft>
                <a:spcPts val="400"/>
              </a:spcAft>
            </a:pPr>
            <a:r>
              <a:rPr sz="1200" b="1" i="0">
                <a:solidFill>
                  <a:srgbClr val="BF9000"/>
                </a:solidFill>
                <a:latin typeface="Poppins"/>
              </a:rPr>
              <a:t>•  </a:t>
            </a:r>
            <a:r>
              <a:rPr sz="1200" b="0" i="0">
                <a:solidFill>
                  <a:srgbClr val="2A2A2A"/>
                </a:solidFill>
                <a:latin typeface="Poppins"/>
              </a:rPr>
              <a:t>Size the Fraud detection clarity subgroup and, if the customer volume is sufficient, scope a communications improvement programme for fraud-related notifications, alert language, and resolution transparency. With impact at 67 and 17% incidence, this is the highest-return Investigate Before Investing theme for a programme investment.</a:t>
            </a:r>
          </a:p>
          <a:p>
            <a:pPr algn="l">
              <a:lnSpc>
                <a:spcPct val="120000"/>
              </a:lnSpc>
              <a:spcAft>
                <a:spcPts val="400"/>
              </a:spcAft>
            </a:pPr>
            <a:r>
              <a:rPr sz="1200" b="1" i="0">
                <a:solidFill>
                  <a:srgbClr val="BF9000"/>
                </a:solidFill>
                <a:latin typeface="Poppins"/>
              </a:rPr>
              <a:t>•  </a:t>
            </a:r>
            <a:r>
              <a:rPr sz="1200" b="0" i="0">
                <a:solidFill>
                  <a:srgbClr val="2A2A2A"/>
                </a:solidFill>
                <a:latin typeface="Poppins"/>
              </a:rPr>
              <a:t>Investigate the Loyalty rewards engagement signal in the premium banking segment. Performance at 44 and 19% incidence in a high-value segment warrants a focused customer interview or qualitative research workstream to understand whether dissatisfaction stems from programme design, expectation management, or communication quality.</a:t>
            </a:r>
          </a:p>
          <a:p>
            <a:pPr algn="l">
              <a:lnSpc>
                <a:spcPct val="120000"/>
              </a:lnSpc>
              <a:spcAft>
                <a:spcPts val="400"/>
              </a:spcAft>
            </a:pPr>
            <a:r>
              <a:rPr sz="1200" b="1" i="0">
                <a:solidFill>
                  <a:srgbClr val="BF9000"/>
                </a:solidFill>
                <a:latin typeface="Poppins"/>
              </a:rPr>
              <a:t>•  </a:t>
            </a:r>
            <a:r>
              <a:rPr sz="1200" b="0" i="0">
                <a:solidFill>
                  <a:srgbClr val="2A2A2A"/>
                </a:solidFill>
                <a:latin typeface="Poppins"/>
              </a:rPr>
              <a:t>Design a new-customer experience programme that addresses the first 24 months of the relationship holistically. The tenure gradient finding and the Digital account onboarding diagnostic together are likely to point toward a programme that goes beyond the account-opening transaction.</a:t>
            </a:r>
          </a:p>
          <a:p>
            <a:pPr algn="l">
              <a:lnSpc>
                <a:spcPct val="120000"/>
              </a:lnSpc>
              <a:spcBef>
                <a:spcPts val="800"/>
              </a:spcBef>
              <a:spcAft>
                <a:spcPts val="400"/>
              </a:spcAft>
            </a:pPr>
            <a:r>
              <a:rPr sz="1400" b="1" i="0">
                <a:solidFill>
                  <a:srgbClr val="1E3A5F"/>
                </a:solidFill>
                <a:latin typeface="Poppins"/>
              </a:rPr>
              <a:t>Longer-term considerations</a:t>
            </a:r>
          </a:p>
          <a:p>
            <a:pPr algn="l">
              <a:lnSpc>
                <a:spcPct val="120000"/>
              </a:lnSpc>
              <a:spcAft>
                <a:spcPts val="400"/>
              </a:spcAft>
            </a:pPr>
            <a:r>
              <a:rPr sz="1200" b="1" i="0">
                <a:solidFill>
                  <a:srgbClr val="BF9000"/>
                </a:solidFill>
                <a:latin typeface="Poppins"/>
              </a:rPr>
              <a:t>•  </a:t>
            </a:r>
            <a:r>
              <a:rPr sz="1200" b="0" i="0">
                <a:solidFill>
                  <a:srgbClr val="2A2A2A"/>
                </a:solidFill>
                <a:latin typeface="Poppins"/>
              </a:rPr>
              <a:t>Assess whether the personal banking versus premium banking NPS gap (+15 versus +31) reflects a structural service tier difference that is acceptable, or whether personal banking customers are receiving a materially inferior experience that represents a retention and acquisition risk. The fee-related theme incidence in personal banking, combined with digital and mobile friction, suggests a customer group under consistent pressure.</a:t>
            </a:r>
          </a:p>
          <a:p>
            <a:pPr algn="l">
              <a:lnSpc>
                <a:spcPct val="120000"/>
              </a:lnSpc>
              <a:spcAft>
                <a:spcPts val="400"/>
              </a:spcAft>
            </a:pPr>
            <a:r>
              <a:rPr sz="1200" b="1" i="0">
                <a:solidFill>
                  <a:srgbClr val="BF9000"/>
                </a:solidFill>
                <a:latin typeface="Poppins"/>
              </a:rPr>
              <a:t>•  </a:t>
            </a:r>
            <a:r>
              <a:rPr sz="1200" b="0" i="0">
                <a:solidFill>
                  <a:srgbClr val="2A2A2A"/>
                </a:solidFill>
                <a:latin typeface="Poppins"/>
              </a:rPr>
              <a:t>Consider a provincial service review for KwaZulu-Natal and Eastern Cape, where branch waiting times have disproportionately high incidence and mobile digital themes are prominent. If physical infrastructure investment is constrained, the question becomes whether digital channel improvements can adequately substitute for branch service quality in these regions.</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25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Recommendations (continued)</a:t>
            </a:r>
          </a:p>
        </p:txBody>
      </p:sp>
      <p:sp>
        <p:nvSpPr>
          <p:cNvPr id="9" name="TextBox 8"/>
          <p:cNvSpPr txBox="1"/>
          <p:nvPr/>
        </p:nvSpPr>
        <p:spPr>
          <a:xfrm>
            <a:off x="540000" y="1332000"/>
            <a:ext cx="11113200" cy="4518000"/>
          </a:xfrm>
          <a:prstGeom prst="rect">
            <a:avLst/>
          </a:prstGeom>
          <a:noFill/>
        </p:spPr>
        <p:txBody>
          <a:bodyPr wrap="square" lIns="0" rIns="0" tIns="0" bIns="0">
            <a:spAutoFit/>
          </a:bodyPr>
          <a:lstStyle/>
          <a:p>
            <a:pPr algn="l">
              <a:lnSpc>
                <a:spcPct val="120000"/>
              </a:lnSpc>
              <a:spcAft>
                <a:spcPts val="400"/>
              </a:spcAft>
            </a:pPr>
            <a:r>
              <a:rPr sz="1200" b="1" i="0">
                <a:solidFill>
                  <a:srgbClr val="BF9000"/>
                </a:solidFill>
                <a:latin typeface="Poppins"/>
              </a:rPr>
              <a:t>•  </a:t>
            </a:r>
            <a:r>
              <a:rPr sz="1200" b="0" i="0">
                <a:solidFill>
                  <a:srgbClr val="2A2A2A"/>
                </a:solidFill>
                <a:latin typeface="Poppins"/>
              </a:rPr>
              <a:t>Evaluate the Cross-border banking convenience and Investment product transparency themes as part of a broader small business and premium banking segment growth strategy. Neither justifies a programme today on the current evidence, but both represent segment-level capability gaps that could become differentiating investment opportunities as those customer bases grow.</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26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Confidence and caveats</a:t>
            </a:r>
          </a:p>
        </p:txBody>
      </p:sp>
      <p:sp>
        <p:nvSpPr>
          <p:cNvPr id="9" name="Rectangle 8"/>
          <p:cNvSpPr/>
          <p:nvPr/>
        </p:nvSpPr>
        <p:spPr>
          <a:xfrm>
            <a:off x="540000" y="1475999"/>
            <a:ext cx="11113200" cy="503999"/>
          </a:xfrm>
          <a:prstGeom prst="rect">
            <a:avLst/>
          </a:prstGeom>
          <a:solidFill>
            <a:srgbClr val="3F7361"/>
          </a:solidFill>
          <a:ln>
            <a:noFill/>
          </a:ln>
        </p:spPr>
        <p:style>
          <a:lnRef idx="1">
            <a:schemeClr val="accent1"/>
          </a:lnRef>
          <a:fillRef idx="3">
            <a:schemeClr val="accent1"/>
          </a:fillRef>
          <a:effectRef idx="2">
            <a:schemeClr val="accent1"/>
          </a:effectRef>
          <a:fontRef idx="minor">
            <a:schemeClr val="lt1"/>
          </a:fontRef>
        </p:style>
        <p:txBody>
          <a:bodyPr rtlCol="0" anchor="ctr" lIns="180000" tIns="108000"/>
          <a:lstStyle/>
          <a:p>
            <a:pPr algn="l"/>
            <a:r>
              <a:rPr sz="1800" b="1" i="0">
                <a:solidFill>
                  <a:srgbClr val="FFFFFF"/>
                </a:solidFill>
                <a:latin typeface="Poppins"/>
              </a:rPr>
              <a:t>Overall confidence: HIGH</a:t>
            </a:r>
          </a:p>
        </p:txBody>
      </p:sp>
      <p:sp>
        <p:nvSpPr>
          <p:cNvPr id="10" name="TextBox 9"/>
          <p:cNvSpPr txBox="1"/>
          <p:nvPr/>
        </p:nvSpPr>
        <p:spPr>
          <a:xfrm>
            <a:off x="540000" y="2160000"/>
            <a:ext cx="11113200" cy="3654000"/>
          </a:xfrm>
          <a:prstGeom prst="rect">
            <a:avLst/>
          </a:prstGeom>
          <a:noFill/>
        </p:spPr>
        <p:txBody>
          <a:bodyPr wrap="square" lIns="0" rIns="0" tIns="0" bIns="0">
            <a:spAutoFit/>
          </a:bodyPr>
          <a:lstStyle/>
          <a:p>
            <a:pPr algn="l">
              <a:lnSpc>
                <a:spcPct val="120000"/>
              </a:lnSpc>
              <a:spcAft>
                <a:spcPts val="600"/>
              </a:spcAft>
            </a:pPr>
            <a:r>
              <a:rPr sz="1200" b="0" i="0">
                <a:solidFill>
                  <a:srgbClr val="2A2A2A"/>
                </a:solidFill>
                <a:latin typeface="Poppins"/>
              </a:rPr>
              <a:t>This analysis lands at the highest confidence band available. All five trust dimensions, sample sufficiency, verbatim coverage, score variance, coding confidence, and model fit, cleared their thresholds cleanly. The sample of 1,200 active customers is sufficient to support both the total-level driver findings and the subgroup breakdowns. Verbatim coverage was at 96%, meaning the analytical model was trained on nearly the full respondent population. The Catalyst engine explains 83% of the variation in NPS across the dataset, which is a strong result for a study of this kind and means the driver rankings carry genuine predictive weight.</a:t>
            </a:r>
          </a:p>
          <a:p>
            <a:pPr algn="l">
              <a:lnSpc>
                <a:spcPct val="120000"/>
              </a:lnSpc>
              <a:spcAft>
                <a:spcPts val="600"/>
              </a:spcAft>
            </a:pPr>
            <a:r>
              <a:rPr sz="1200" b="0" i="0">
                <a:solidFill>
                  <a:srgbClr val="2A2A2A"/>
                </a:solidFill>
                <a:latin typeface="Poppins"/>
              </a:rPr>
              <a:t>The recommendations in this report are backed by the full analytical confidence of the model. The direction given here, Branch advisory quality as the primary positive-direction improvement lever, Digital account onboarding and Mobile app stability as urgent diagnostic priorities, and the three Protect and Maintain themes as performance standards to defend, reflects what the data consistently and robustly supports across all five trust dimensions. Act on it with confidence.</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27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How this analysis is produced</a:t>
            </a:r>
          </a:p>
        </p:txBody>
      </p:sp>
      <p:sp>
        <p:nvSpPr>
          <p:cNvPr id="9" name="TextBox 8"/>
          <p:cNvSpPr txBox="1"/>
          <p:nvPr/>
        </p:nvSpPr>
        <p:spPr>
          <a:xfrm>
            <a:off x="540000" y="1332000"/>
            <a:ext cx="11113200" cy="4518000"/>
          </a:xfrm>
          <a:prstGeom prst="rect">
            <a:avLst/>
          </a:prstGeom>
          <a:noFill/>
        </p:spPr>
        <p:txBody>
          <a:bodyPr wrap="square" lIns="0" rIns="0" tIns="0" bIns="0">
            <a:spAutoFit/>
          </a:bodyPr>
          <a:lstStyle/>
          <a:p>
            <a:pPr algn="l">
              <a:lnSpc>
                <a:spcPct val="120000"/>
              </a:lnSpc>
              <a:spcAft>
                <a:spcPts val="600"/>
              </a:spcAft>
            </a:pPr>
            <a:r>
              <a:rPr sz="1200" b="0" i="0">
                <a:solidFill>
                  <a:srgbClr val="2A2A2A"/>
                </a:solidFill>
                <a:latin typeface="Poppins"/>
              </a:rPr>
              <a:t>cxCatalyst combines machine learning driver analysis (the Catalyst engine) with the Knowsis Verbatim Coder to identify what is moving the NPS score, where the opportunity sits to move it, and how to communicate the response.</a:t>
            </a:r>
          </a:p>
          <a:p>
            <a:pPr algn="l">
              <a:lnSpc>
                <a:spcPct val="120000"/>
              </a:lnSpc>
              <a:spcAft>
                <a:spcPts val="600"/>
              </a:spcAft>
            </a:pPr>
            <a:r>
              <a:rPr sz="1200" b="0" i="0">
                <a:solidFill>
                  <a:srgbClr val="2A2A2A"/>
                </a:solidFill>
                <a:latin typeface="Poppins"/>
              </a:rPr>
              <a:t>The driver table shows importance (how strongly each theme drives the score), impact (the opportunity to move the score), and performance (net sentiment, where 50 is neutral) for each theme. Quadrant positions are derived from importance and impact on a fixed midpoint cutoff. The four quadrants are shown in the table by short labels: Priority (Priority Investment), Protect (Protect and Maintain), Consider (Investigate Before Investing), Deprioritise (Low Priority). The four-quadrant view is the strategic anchor.</a:t>
            </a:r>
          </a:p>
          <a:p>
            <a:pPr algn="l">
              <a:lnSpc>
                <a:spcPct val="120000"/>
              </a:lnSpc>
              <a:spcAft>
                <a:spcPts val="600"/>
              </a:spcAft>
            </a:pPr>
            <a:r>
              <a:rPr sz="1200" b="0" i="0">
                <a:solidFill>
                  <a:srgbClr val="2A2A2A"/>
                </a:solidFill>
                <a:latin typeface="Poppins"/>
              </a:rPr>
              <a:t>The confidence verdict reflects five trust dimensions: sample sufficiency, verbatim coverage, score variance, coding confidence, and model fit. The weakest dimension drives the overall band.</a:t>
            </a:r>
          </a:p>
          <a:p>
            <a:pPr algn="l">
              <a:lnSpc>
                <a:spcPct val="120000"/>
              </a:lnSpc>
              <a:spcAft>
                <a:spcPts val="600"/>
              </a:spcAft>
            </a:pPr>
            <a:r>
              <a:rPr sz="1200" b="0" i="0">
                <a:solidFill>
                  <a:srgbClr val="2A2A2A"/>
                </a:solidFill>
                <a:latin typeface="Poppins"/>
              </a:rPr>
              <a:t>This is a Pro analysis: total-level read plus per-subgroup breakdowns on the variables you selected.</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3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Action summary (continued)</a:t>
            </a:r>
          </a:p>
        </p:txBody>
      </p:sp>
      <p:sp>
        <p:nvSpPr>
          <p:cNvPr id="9" name="TextBox 8"/>
          <p:cNvSpPr txBox="1"/>
          <p:nvPr/>
        </p:nvSpPr>
        <p:spPr>
          <a:xfrm>
            <a:off x="540000" y="1332000"/>
            <a:ext cx="11113200" cy="5040000"/>
          </a:xfrm>
          <a:prstGeom prst="rect">
            <a:avLst/>
          </a:prstGeom>
          <a:noFill/>
        </p:spPr>
        <p:txBody>
          <a:bodyPr wrap="square" lIns="0" rIns="0" tIns="0" bIns="0">
            <a:noAutofit/>
          </a:bodyPr>
          <a:lstStyle/>
          <a:p>
            <a:pPr algn="l">
              <a:lnSpc>
                <a:spcPct val="100000"/>
              </a:lnSpc>
              <a:spcBef>
                <a:spcPts val="500"/>
              </a:spcBef>
              <a:spcAft>
                <a:spcPts val="0"/>
              </a:spcAft>
            </a:pPr>
            <a:r>
              <a:rPr sz="1050" b="1" i="0">
                <a:solidFill>
                  <a:srgbClr val="142440"/>
                </a:solidFill>
                <a:latin typeface="Poppins"/>
              </a:rPr>
              <a:t>ATM availability and uptime</a:t>
            </a:r>
            <a:r>
              <a:rPr sz="950" b="0" i="0">
                <a:solidFill>
                  <a:srgbClr val="2A2A2A"/>
                </a:solidFill>
                <a:latin typeface="Poppins"/>
              </a:rPr>
              <a:t> | importance 68, impact 32, 13% incidence, </a:t>
            </a:r>
            <a:r>
              <a:rPr sz="950" b="1" i="0">
                <a:solidFill>
                  <a:srgbClr val="3F7361"/>
                </a:solidFill>
                <a:latin typeface="Poppins"/>
              </a:rPr>
              <a:t>Positive direction.</a:t>
            </a:r>
          </a:p>
          <a:p>
            <a:pPr algn="l">
              <a:lnSpc>
                <a:spcPct val="100000"/>
              </a:lnSpc>
              <a:spcBef>
                <a:spcPts val="100"/>
              </a:spcBef>
              <a:spcAft>
                <a:spcPts val="0"/>
              </a:spcAft>
            </a:pPr>
            <a:r>
              <a:rPr sz="950" b="1" i="0">
                <a:solidFill>
                  <a:srgbClr val="2A2A2A"/>
                </a:solidFill>
                <a:latin typeface="Poppins"/>
              </a:rPr>
              <a:t>Insight: </a:t>
            </a:r>
            <a:r>
              <a:rPr sz="950" b="0" i="0">
                <a:solidFill>
                  <a:srgbClr val="2A2A2A"/>
                </a:solidFill>
                <a:latin typeface="Poppins"/>
              </a:rPr>
              <a:t>Customers who raise ATM availability and uptime rate it highly at 79 and sit at the positive end of the curve; the theme contributes meaningfully to the promoter segment's NPS position.</a:t>
            </a:r>
          </a:p>
          <a:p>
            <a:pPr algn="l">
              <a:lnSpc>
                <a:spcPct val="100000"/>
              </a:lnSpc>
              <a:spcBef>
                <a:spcPts val="100"/>
              </a:spcBef>
              <a:spcAft>
                <a:spcPts val="0"/>
              </a:spcAft>
            </a:pPr>
            <a:r>
              <a:rPr sz="950" b="1" i="0">
                <a:solidFill>
                  <a:srgbClr val="2A2A2A"/>
                </a:solidFill>
                <a:latin typeface="Poppins"/>
              </a:rPr>
              <a:t>Action: </a:t>
            </a:r>
            <a:r>
              <a:rPr sz="950" b="0" i="0">
                <a:solidFill>
                  <a:srgbClr val="2A2A2A"/>
                </a:solidFill>
                <a:latin typeface="Poppins"/>
              </a:rPr>
              <a:t>Maintain operational standards and monitor for any deterioration, particularly in provinces where branch infrastructure is under pressure.</a:t>
            </a:r>
          </a:p>
          <a:p>
            <a:pPr algn="l">
              <a:lnSpc>
                <a:spcPct val="100000"/>
              </a:lnSpc>
              <a:spcBef>
                <a:spcPts val="500"/>
              </a:spcBef>
              <a:spcAft>
                <a:spcPts val="0"/>
              </a:spcAft>
            </a:pPr>
            <a:r>
              <a:rPr sz="1050" b="1" i="0">
                <a:solidFill>
                  <a:srgbClr val="142440"/>
                </a:solidFill>
                <a:latin typeface="Poppins"/>
              </a:rPr>
              <a:t>App security and login</a:t>
            </a:r>
            <a:r>
              <a:rPr sz="950" b="0" i="0">
                <a:solidFill>
                  <a:srgbClr val="2A2A2A"/>
                </a:solidFill>
                <a:latin typeface="Poppins"/>
              </a:rPr>
              <a:t> | importance 63, impact 28, 11% incidence, </a:t>
            </a:r>
            <a:r>
              <a:rPr sz="950" b="1" i="0">
                <a:solidFill>
                  <a:srgbClr val="3F7361"/>
                </a:solidFill>
                <a:latin typeface="Poppins"/>
              </a:rPr>
              <a:t>Positive direction.</a:t>
            </a:r>
          </a:p>
          <a:p>
            <a:pPr algn="l">
              <a:lnSpc>
                <a:spcPct val="100000"/>
              </a:lnSpc>
              <a:spcBef>
                <a:spcPts val="100"/>
              </a:spcBef>
              <a:spcAft>
                <a:spcPts val="0"/>
              </a:spcAft>
            </a:pPr>
            <a:r>
              <a:rPr sz="950" b="1" i="0">
                <a:solidFill>
                  <a:srgbClr val="2A2A2A"/>
                </a:solidFill>
                <a:latin typeface="Poppins"/>
              </a:rPr>
              <a:t>Insight: </a:t>
            </a:r>
            <a:r>
              <a:rPr sz="950" b="0" i="0">
                <a:solidFill>
                  <a:srgbClr val="2A2A2A"/>
                </a:solidFill>
                <a:latin typeface="Poppins"/>
              </a:rPr>
              <a:t>App security and login scores the highest performance of any theme in the analysis at 84 and is a strong lift signal for promoters; any regression here would damage trust disproportionately.</a:t>
            </a:r>
          </a:p>
          <a:p>
            <a:pPr algn="l">
              <a:lnSpc>
                <a:spcPct val="100000"/>
              </a:lnSpc>
              <a:spcBef>
                <a:spcPts val="100"/>
              </a:spcBef>
              <a:spcAft>
                <a:spcPts val="0"/>
              </a:spcAft>
            </a:pPr>
            <a:r>
              <a:rPr sz="950" b="1" i="0">
                <a:solidFill>
                  <a:srgbClr val="2A2A2A"/>
                </a:solidFill>
                <a:latin typeface="Poppins"/>
              </a:rPr>
              <a:t>Action: </a:t>
            </a:r>
            <a:r>
              <a:rPr sz="950" b="0" i="0">
                <a:solidFill>
                  <a:srgbClr val="2A2A2A"/>
                </a:solidFill>
                <a:latin typeface="Poppins"/>
              </a:rPr>
              <a:t>Protect current security and login standards rigorously; treat any proposed UX simplification that touches authentication as a risk decision requiring customer-impact assessment.</a:t>
            </a:r>
          </a:p>
          <a:p>
            <a:pPr algn="l">
              <a:lnSpc>
                <a:spcPct val="100000"/>
              </a:lnSpc>
              <a:spcBef>
                <a:spcPts val="900"/>
              </a:spcBef>
              <a:spcAft>
                <a:spcPts val="200"/>
              </a:spcAft>
            </a:pPr>
            <a:r>
              <a:rPr sz="1300" b="1" i="0">
                <a:solidFill>
                  <a:srgbClr val="142440"/>
                </a:solidFill>
                <a:latin typeface="Poppins"/>
              </a:rPr>
              <a:t>Investigate</a:t>
            </a:r>
          </a:p>
          <a:p>
            <a:pPr algn="l">
              <a:lnSpc>
                <a:spcPct val="100000"/>
              </a:lnSpc>
              <a:spcAft>
                <a:spcPts val="200"/>
              </a:spcAft>
            </a:pPr>
            <a:r>
              <a:rPr sz="1000" b="0" i="1">
                <a:solidFill>
                  <a:srgbClr val="2A2A2A"/>
                </a:solidFill>
                <a:latin typeface="Poppins"/>
              </a:rPr>
              <a:t>Four themes show meaningful impact potential but lower importance in the current model; subgroup size and strategic fit should be assessed before committing investment.</a:t>
            </a:r>
          </a:p>
          <a:p>
            <a:pPr algn="l">
              <a:lnSpc>
                <a:spcPct val="100000"/>
              </a:lnSpc>
              <a:spcBef>
                <a:spcPts val="300"/>
              </a:spcBef>
              <a:spcAft>
                <a:spcPts val="0"/>
              </a:spcAft>
            </a:pPr>
            <a:r>
              <a:rPr sz="1050" b="1" i="0">
                <a:solidFill>
                  <a:srgbClr val="142440"/>
                </a:solidFill>
                <a:latin typeface="Poppins"/>
              </a:rPr>
              <a:t>Fraud detection clarity</a:t>
            </a:r>
            <a:r>
              <a:rPr sz="950" b="0" i="0">
                <a:solidFill>
                  <a:srgbClr val="2A2A2A"/>
                </a:solidFill>
                <a:latin typeface="Poppins"/>
              </a:rPr>
              <a:t> | importance 34, impact 67, 17% incidence, </a:t>
            </a:r>
            <a:r>
              <a:rPr sz="950" b="1" i="0">
                <a:solidFill>
                  <a:srgbClr val="3F7361"/>
                </a:solidFill>
                <a:latin typeface="Poppins"/>
              </a:rPr>
              <a:t>Positive direction.</a:t>
            </a:r>
          </a:p>
          <a:p>
            <a:pPr algn="l">
              <a:lnSpc>
                <a:spcPct val="100000"/>
              </a:lnSpc>
              <a:spcBef>
                <a:spcPts val="100"/>
              </a:spcBef>
              <a:spcAft>
                <a:spcPts val="0"/>
              </a:spcAft>
            </a:pPr>
            <a:r>
              <a:rPr sz="950" b="1" i="0">
                <a:solidFill>
                  <a:srgbClr val="2A2A2A"/>
                </a:solidFill>
                <a:latin typeface="Poppins"/>
              </a:rPr>
              <a:t>Insight: </a:t>
            </a:r>
            <a:r>
              <a:rPr sz="950" b="0" i="0">
                <a:solidFill>
                  <a:srgbClr val="2A2A2A"/>
                </a:solidFill>
                <a:latin typeface="Poppins"/>
              </a:rPr>
              <a:t>Customers who raise fraud detection clarity in positive terms score higher on NPS; performance at 49 is close to neutral, meaning there is genuine room to improve for a reasonably sized group of customers.</a:t>
            </a:r>
          </a:p>
          <a:p>
            <a:pPr algn="l">
              <a:lnSpc>
                <a:spcPct val="100000"/>
              </a:lnSpc>
              <a:spcBef>
                <a:spcPts val="100"/>
              </a:spcBef>
              <a:spcAft>
                <a:spcPts val="0"/>
              </a:spcAft>
            </a:pPr>
            <a:r>
              <a:rPr sz="950" b="1" i="0">
                <a:solidFill>
                  <a:srgbClr val="2A2A2A"/>
                </a:solidFill>
                <a:latin typeface="Poppins"/>
              </a:rPr>
              <a:t>Action: </a:t>
            </a:r>
            <a:r>
              <a:rPr sz="950" b="0" i="0">
                <a:solidFill>
                  <a:srgbClr val="2A2A2A"/>
                </a:solidFill>
                <a:latin typeface="Poppins"/>
              </a:rPr>
              <a:t>Size the customer segment most exposed to fraud-related communications and assess whether a clarity improvement programme is proportionate to the subgroup.</a:t>
            </a:r>
          </a:p>
          <a:p>
            <a:pPr algn="l">
              <a:lnSpc>
                <a:spcPct val="100000"/>
              </a:lnSpc>
              <a:spcBef>
                <a:spcPts val="500"/>
              </a:spcBef>
              <a:spcAft>
                <a:spcPts val="0"/>
              </a:spcAft>
            </a:pPr>
            <a:r>
              <a:rPr sz="1050" b="1" i="0">
                <a:solidFill>
                  <a:srgbClr val="142440"/>
                </a:solidFill>
                <a:latin typeface="Poppins"/>
              </a:rPr>
              <a:t>Loyalty rewards engagement</a:t>
            </a:r>
            <a:r>
              <a:rPr sz="950" b="0" i="0">
                <a:solidFill>
                  <a:srgbClr val="2A2A2A"/>
                </a:solidFill>
                <a:latin typeface="Poppins"/>
              </a:rPr>
              <a:t> | importance 36, impact 57, 13% incidence, </a:t>
            </a:r>
            <a:r>
              <a:rPr sz="950" b="1" i="0">
                <a:solidFill>
                  <a:srgbClr val="A8615A"/>
                </a:solidFill>
                <a:latin typeface="Poppins"/>
              </a:rPr>
              <a:t>Negative direction.</a:t>
            </a:r>
          </a:p>
          <a:p>
            <a:pPr algn="l">
              <a:lnSpc>
                <a:spcPct val="100000"/>
              </a:lnSpc>
              <a:spcBef>
                <a:spcPts val="100"/>
              </a:spcBef>
              <a:spcAft>
                <a:spcPts val="0"/>
              </a:spcAft>
            </a:pPr>
            <a:r>
              <a:rPr sz="950" b="1" i="0">
                <a:solidFill>
                  <a:srgbClr val="2A2A2A"/>
                </a:solidFill>
                <a:latin typeface="Poppins"/>
              </a:rPr>
              <a:t>Insight: </a:t>
            </a:r>
            <a:r>
              <a:rPr sz="950" b="0" i="0">
                <a:solidFill>
                  <a:srgbClr val="2A2A2A"/>
                </a:solidFill>
                <a:latin typeface="Poppins"/>
              </a:rPr>
              <a:t>Customers for whom loyalty rewards engagement is salient score systematically lower on NPS; the signal concentrates in the detractor and lower passive segments and may partly reflect unmet expectations set by programme marketing rather than programme design itself.</a:t>
            </a:r>
          </a:p>
          <a:p>
            <a:pPr algn="l">
              <a:lnSpc>
                <a:spcPct val="100000"/>
              </a:lnSpc>
              <a:spcBef>
                <a:spcPts val="100"/>
              </a:spcBef>
              <a:spcAft>
                <a:spcPts val="0"/>
              </a:spcAft>
            </a:pPr>
            <a:r>
              <a:rPr sz="950" b="1" i="0">
                <a:solidFill>
                  <a:srgbClr val="2A2A2A"/>
                </a:solidFill>
                <a:latin typeface="Poppins"/>
              </a:rPr>
              <a:t>Action: </a:t>
            </a:r>
            <a:r>
              <a:rPr sz="950" b="0" i="0">
                <a:solidFill>
                  <a:srgbClr val="2A2A2A"/>
                </a:solidFill>
                <a:latin typeface="Poppins"/>
              </a:rPr>
              <a:t>Commission a diagnostic to confirm whether poor engagement with the programme is the cause of dissatisfaction or whether dissatisfied customers are more likely to notice and raise rewards shortfalls.</a:t>
            </a:r>
          </a:p>
          <a:p>
            <a:pPr algn="l">
              <a:lnSpc>
                <a:spcPct val="100000"/>
              </a:lnSpc>
              <a:spcBef>
                <a:spcPts val="500"/>
              </a:spcBef>
              <a:spcAft>
                <a:spcPts val="0"/>
              </a:spcAft>
            </a:pPr>
            <a:r>
              <a:rPr sz="1050" b="1" i="0">
                <a:solidFill>
                  <a:srgbClr val="142440"/>
                </a:solidFill>
                <a:latin typeface="Poppins"/>
              </a:rPr>
              <a:t>Investment product transparency</a:t>
            </a:r>
            <a:r>
              <a:rPr sz="950" b="0" i="0">
                <a:solidFill>
                  <a:srgbClr val="2A2A2A"/>
                </a:solidFill>
                <a:latin typeface="Poppins"/>
              </a:rPr>
              <a:t> | importance 29, impact 61, 9% incidence, </a:t>
            </a:r>
            <a:r>
              <a:rPr sz="950" b="1" i="0">
                <a:solidFill>
                  <a:srgbClr val="3F7361"/>
                </a:solidFill>
                <a:latin typeface="Poppins"/>
              </a:rPr>
              <a:t>Positive direction.</a:t>
            </a:r>
          </a:p>
          <a:p>
            <a:pPr algn="l">
              <a:lnSpc>
                <a:spcPct val="100000"/>
              </a:lnSpc>
              <a:spcBef>
                <a:spcPts val="100"/>
              </a:spcBef>
              <a:spcAft>
                <a:spcPts val="0"/>
              </a:spcAft>
            </a:pPr>
            <a:r>
              <a:rPr sz="950" b="1" i="0">
                <a:solidFill>
                  <a:srgbClr val="2A2A2A"/>
                </a:solidFill>
                <a:latin typeface="Poppins"/>
              </a:rPr>
              <a:t>Insight: </a:t>
            </a:r>
            <a:r>
              <a:rPr sz="950" b="0" i="0">
                <a:solidFill>
                  <a:srgbClr val="2A2A2A"/>
                </a:solidFill>
                <a:latin typeface="Poppins"/>
              </a:rPr>
              <a:t>Customers who raise investment product transparency in positive terms score higher; incidence concentrates in the premium banking segment where NPS is already stronger, suggesting this is a segment-specific lever rather than a broad base improvement.</a:t>
            </a:r>
          </a:p>
          <a:p>
            <a:pPr algn="l">
              <a:lnSpc>
                <a:spcPct val="100000"/>
              </a:lnSpc>
              <a:spcBef>
                <a:spcPts val="100"/>
              </a:spcBef>
              <a:spcAft>
                <a:spcPts val="0"/>
              </a:spcAft>
            </a:pPr>
            <a:r>
              <a:rPr sz="950" b="1" i="0">
                <a:solidFill>
                  <a:srgbClr val="2A2A2A"/>
                </a:solidFill>
                <a:latin typeface="Poppins"/>
              </a:rPr>
              <a:t>Action: </a:t>
            </a:r>
            <a:r>
              <a:rPr sz="950" b="0" i="0">
                <a:solidFill>
                  <a:srgbClr val="2A2A2A"/>
                </a:solidFill>
                <a:latin typeface="Poppins"/>
              </a:rPr>
              <a:t>Size the premium banking subgroup's appetite for investment product improvements before treating this as a general programme investment.</a:t>
            </a:r>
          </a:p>
          <a:p>
            <a:pPr algn="l">
              <a:lnSpc>
                <a:spcPct val="100000"/>
              </a:lnSpc>
              <a:spcBef>
                <a:spcPts val="500"/>
              </a:spcBef>
              <a:spcAft>
                <a:spcPts val="0"/>
              </a:spcAft>
            </a:pPr>
            <a:r>
              <a:rPr sz="1050" b="1" i="0">
                <a:solidFill>
                  <a:srgbClr val="142440"/>
                </a:solidFill>
                <a:latin typeface="Poppins"/>
              </a:rPr>
              <a:t>Cross-border banking convenience</a:t>
            </a:r>
            <a:r>
              <a:rPr sz="950" b="0" i="0">
                <a:solidFill>
                  <a:srgbClr val="2A2A2A"/>
                </a:solidFill>
                <a:latin typeface="Poppins"/>
              </a:rPr>
              <a:t> | importance 27, impact 53, 8% incidence, </a:t>
            </a:r>
            <a:r>
              <a:rPr sz="950" b="1" i="0">
                <a:solidFill>
                  <a:srgbClr val="3F7361"/>
                </a:solidFill>
                <a:latin typeface="Poppins"/>
              </a:rPr>
              <a:t>Positive direction.</a:t>
            </a:r>
          </a:p>
          <a:p>
            <a:pPr algn="l">
              <a:lnSpc>
                <a:spcPct val="100000"/>
              </a:lnSpc>
              <a:spcBef>
                <a:spcPts val="100"/>
              </a:spcBef>
              <a:spcAft>
                <a:spcPts val="0"/>
              </a:spcAft>
            </a:pPr>
            <a:r>
              <a:rPr sz="950" b="1" i="0">
                <a:solidFill>
                  <a:srgbClr val="2A2A2A"/>
                </a:solidFill>
                <a:latin typeface="Poppins"/>
              </a:rPr>
              <a:t>Insight: </a:t>
            </a:r>
            <a:r>
              <a:rPr sz="950" b="0" i="0">
                <a:solidFill>
                  <a:srgbClr val="2A2A2A"/>
                </a:solidFill>
                <a:latin typeface="Poppins"/>
              </a:rPr>
              <a:t>Customers who raise cross-border banking convenience positively score higher on NPS; low incidence suggests this is a niche but meaningful lever for a specific customer segment, likely small business and frequent travellers.</a:t>
            </a:r>
          </a:p>
          <a:p>
            <a:pPr algn="l">
              <a:lnSpc>
                <a:spcPct val="100000"/>
              </a:lnSpc>
              <a:spcBef>
                <a:spcPts val="100"/>
              </a:spcBef>
              <a:spcAft>
                <a:spcPts val="0"/>
              </a:spcAft>
            </a:pPr>
            <a:r>
              <a:rPr sz="950" b="1" i="0">
                <a:solidFill>
                  <a:srgbClr val="2A2A2A"/>
                </a:solidFill>
                <a:latin typeface="Poppins"/>
              </a:rPr>
              <a:t>Action: </a:t>
            </a:r>
            <a:r>
              <a:rPr sz="950" b="0" i="0">
                <a:solidFill>
                  <a:srgbClr val="2A2A2A"/>
                </a:solidFill>
                <a:latin typeface="Poppins"/>
              </a:rPr>
              <a:t>Confirm the customer segments driving incidence before scoping any product or service investment in this area.</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4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Executive summary</a:t>
            </a:r>
          </a:p>
        </p:txBody>
      </p:sp>
      <p:sp>
        <p:nvSpPr>
          <p:cNvPr id="9" name="TextBox 8"/>
          <p:cNvSpPr txBox="1"/>
          <p:nvPr/>
        </p:nvSpPr>
        <p:spPr>
          <a:xfrm>
            <a:off x="540000" y="1332000"/>
            <a:ext cx="11113200" cy="4518000"/>
          </a:xfrm>
          <a:prstGeom prst="rect">
            <a:avLst/>
          </a:prstGeom>
          <a:noFill/>
        </p:spPr>
        <p:txBody>
          <a:bodyPr wrap="square" lIns="0" rIns="0" tIns="0" bIns="0">
            <a:spAutoFit/>
          </a:bodyPr>
          <a:lstStyle/>
          <a:p>
            <a:pPr algn="l">
              <a:lnSpc>
                <a:spcPct val="120000"/>
              </a:lnSpc>
              <a:spcAft>
                <a:spcPts val="600"/>
              </a:spcAft>
            </a:pPr>
            <a:r>
              <a:rPr sz="1400" b="0" i="0">
                <a:solidFill>
                  <a:srgbClr val="2A2A2A"/>
                </a:solidFill>
                <a:latin typeface="Poppins"/>
              </a:rPr>
              <a:t>This analysis covers 1,200 active retail banking customers and returns an NPS of +18. The score sits in modest positive territory: more customers are willing to recommend than not, but the gap is not commanding, and the 42% passive population represents a substantial conversion opportunity that the data gives clear direction on how to pursue.</a:t>
            </a:r>
          </a:p>
          <a:p>
            <a:pPr algn="l">
              <a:lnSpc>
                <a:spcPct val="120000"/>
              </a:lnSpc>
              <a:spcAft>
                <a:spcPts val="600"/>
              </a:spcAft>
            </a:pPr>
            <a:r>
              <a:rPr sz="1400" b="0" i="0">
                <a:solidFill>
                  <a:srgbClr val="2A2A2A"/>
                </a:solidFill>
                <a:latin typeface="Poppins"/>
              </a:rPr>
              <a:t>The strategic story is concentrated in the digital and human service layers. Three themes sit in the Priority Investment quadrant: Branch advisory quality, Digital account onboarding, and Mobile app stability. Together they account for incidence across roughly a quarter of the customer base each and carry the highest importance and impact scores in the analysis. Branch advisory quality is the cleanest direct improvement lever, with a performance score of 43 and a positive direction indicating that lifting advisory quality translates into NPS gains. Digital account onboarding and Mobile app stability both carry negative-direction signals, meaning customers for whom these themes are salient score systematically lower. Both require diagnostic confirmation before remediation spend is committed, but both are urgent diagnostic priorities.</a:t>
            </a:r>
          </a:p>
          <a:p>
            <a:pPr algn="l">
              <a:lnSpc>
                <a:spcPct val="120000"/>
              </a:lnSpc>
              <a:spcAft>
                <a:spcPts val="600"/>
              </a:spcAft>
            </a:pPr>
            <a:r>
              <a:rPr sz="1400" b="0" i="0">
                <a:solidFill>
                  <a:srgbClr val="2A2A2A"/>
                </a:solidFill>
                <a:latin typeface="Poppins"/>
              </a:rPr>
              <a:t>The three Protect and Maintain themes, Card payment acceptance reliability, ATM availability and uptime, and App security and login, are all performing well and actively contributing to the promoter segment's position. These are not improvement targets; they are performance standards to defend. The four Investigate Before Investing themes, led by Fraud detection clarity and Investment product transparency, carry real impact potential for specific customer segments and warrant scoping work before any programme investment is committed.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5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Executive summary (continued)</a:t>
            </a:r>
          </a:p>
        </p:txBody>
      </p:sp>
      <p:sp>
        <p:nvSpPr>
          <p:cNvPr id="9" name="TextBox 8"/>
          <p:cNvSpPr txBox="1"/>
          <p:nvPr/>
        </p:nvSpPr>
        <p:spPr>
          <a:xfrm>
            <a:off x="540000" y="1332000"/>
            <a:ext cx="11113200" cy="4518000"/>
          </a:xfrm>
          <a:prstGeom prst="rect">
            <a:avLst/>
          </a:prstGeom>
          <a:noFill/>
        </p:spPr>
        <p:txBody>
          <a:bodyPr wrap="square" lIns="0" rIns="0" tIns="0" bIns="0">
            <a:spAutoFit/>
          </a:bodyPr>
          <a:lstStyle/>
          <a:p>
            <a:pPr algn="l">
              <a:lnSpc>
                <a:spcPct val="120000"/>
              </a:lnSpc>
              <a:spcAft>
                <a:spcPts val="600"/>
              </a:spcAft>
            </a:pPr>
            <a:r>
              <a:rPr sz="1400" b="0" i="0">
                <a:solidFill>
                  <a:srgbClr val="2A2A2A"/>
                </a:solidFill>
                <a:latin typeface="Poppins"/>
              </a:rPr>
              <a:t>The quarter's priority is straightforward: initiate the branch advisory improvement programme, commission diagnostics on digital onboarding and mobile stability, and put governance in place to protect the three high-performing themes from operational drift.</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6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NPS overview</a:t>
            </a:r>
          </a:p>
        </p:txBody>
      </p:sp>
      <p:sp>
        <p:nvSpPr>
          <p:cNvPr id="9" name="TextBox 8"/>
          <p:cNvSpPr txBox="1"/>
          <p:nvPr/>
        </p:nvSpPr>
        <p:spPr>
          <a:xfrm>
            <a:off x="540000" y="1368000"/>
            <a:ext cx="11113200" cy="251999"/>
          </a:xfrm>
          <a:prstGeom prst="rect">
            <a:avLst/>
          </a:prstGeom>
          <a:noFill/>
        </p:spPr>
        <p:txBody>
          <a:bodyPr wrap="none" lIns="0" tIns="0">
            <a:spAutoFit/>
          </a:bodyPr>
          <a:lstStyle/>
          <a:p>
            <a:pPr algn="ctr"/>
            <a:r>
              <a:rPr sz="1600" b="0" i="0">
                <a:solidFill>
                  <a:srgbClr val="AAB4C8"/>
                </a:solidFill>
                <a:latin typeface="Poppins"/>
              </a:rPr>
              <a:t>Overall NPS</a:t>
            </a:r>
          </a:p>
        </p:txBody>
      </p:sp>
      <p:sp>
        <p:nvSpPr>
          <p:cNvPr id="10" name="TextBox 9"/>
          <p:cNvSpPr txBox="1"/>
          <p:nvPr/>
        </p:nvSpPr>
        <p:spPr>
          <a:xfrm>
            <a:off x="540000" y="1620000"/>
            <a:ext cx="11113200" cy="1728000"/>
          </a:xfrm>
          <a:prstGeom prst="rect">
            <a:avLst/>
          </a:prstGeom>
          <a:noFill/>
        </p:spPr>
        <p:txBody>
          <a:bodyPr wrap="none" lIns="0" tIns="0" anchor="ctr">
            <a:spAutoFit/>
          </a:bodyPr>
          <a:lstStyle/>
          <a:p>
            <a:pPr algn="ctr"/>
            <a:r>
              <a:rPr sz="12000" b="1" i="0">
                <a:solidFill>
                  <a:srgbClr val="BF9000"/>
                </a:solidFill>
                <a:latin typeface="Poppins"/>
              </a:rPr>
              <a:t>+18</a:t>
            </a:r>
          </a:p>
        </p:txBody>
      </p:sp>
      <p:sp>
        <p:nvSpPr>
          <p:cNvPr id="11" name="TextBox 10"/>
          <p:cNvSpPr txBox="1"/>
          <p:nvPr/>
        </p:nvSpPr>
        <p:spPr>
          <a:xfrm>
            <a:off x="540000" y="3420000"/>
            <a:ext cx="11113200" cy="288000"/>
          </a:xfrm>
          <a:prstGeom prst="rect">
            <a:avLst/>
          </a:prstGeom>
          <a:noFill/>
        </p:spPr>
        <p:txBody>
          <a:bodyPr wrap="square" lIns="0" tIns="0">
            <a:spAutoFit/>
          </a:bodyPr>
          <a:lstStyle/>
          <a:p>
            <a:pPr algn="ctr"/>
            <a:r>
              <a:rPr sz="1400" b="0" i="0">
                <a:solidFill>
                  <a:srgbClr val="2A2A2A"/>
                </a:solidFill>
                <a:latin typeface="Poppins"/>
              </a:rPr>
              <a:t>A modestly positive customer base · more promoters than detractors, but room to move.</a:t>
            </a:r>
          </a:p>
        </p:txBody>
      </p:sp>
      <p:pic>
        <p:nvPicPr>
          <p:cNvPr id="12" name="Picture 11" descr="nps_dist_v0k0in7b.png"/>
          <p:cNvPicPr>
            <a:picLocks noChangeAspect="1"/>
          </p:cNvPicPr>
          <p:nvPr/>
        </p:nvPicPr>
        <p:blipFill>
          <a:blip r:embed="rId3"/>
          <a:stretch>
            <a:fillRect/>
          </a:stretch>
        </p:blipFill>
        <p:spPr>
          <a:xfrm>
            <a:off x="1260000" y="3816000"/>
            <a:ext cx="9673200" cy="1450979"/>
          </a:xfrm>
          <a:prstGeom prst="rect">
            <a:avLst/>
          </a:prstGeom>
        </p:spPr>
      </p:pic>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7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Driver quadrant</a:t>
            </a:r>
          </a:p>
        </p:txBody>
      </p:sp>
      <p:pic>
        <p:nvPicPr>
          <p:cNvPr id="9" name="Picture 8" descr="quadrant_yyvqgly3.png"/>
          <p:cNvPicPr>
            <a:picLocks noChangeAspect="1"/>
          </p:cNvPicPr>
          <p:nvPr/>
        </p:nvPicPr>
        <p:blipFill>
          <a:blip r:embed="rId3"/>
          <a:stretch>
            <a:fillRect/>
          </a:stretch>
        </p:blipFill>
        <p:spPr>
          <a:xfrm>
            <a:off x="3576599" y="972000"/>
            <a:ext cx="5040000" cy="5040000"/>
          </a:xfrm>
          <a:prstGeom prst="rect">
            <a:avLst/>
          </a:prstGeom>
        </p:spPr>
      </p:pic>
      <p:sp>
        <p:nvSpPr>
          <p:cNvPr id="10" name="TextBox 9"/>
          <p:cNvSpPr txBox="1"/>
          <p:nvPr/>
        </p:nvSpPr>
        <p:spPr>
          <a:xfrm>
            <a:off x="540000" y="6065999"/>
            <a:ext cx="11113200" cy="216000"/>
          </a:xfrm>
          <a:prstGeom prst="rect">
            <a:avLst/>
          </a:prstGeom>
          <a:noFill/>
        </p:spPr>
        <p:txBody>
          <a:bodyPr wrap="square" lIns="0" rIns="0" tIns="0" bIns="0">
            <a:spAutoFit/>
          </a:bodyPr>
          <a:lstStyle/>
          <a:p>
            <a:pPr algn="ctr"/>
            <a:r>
              <a:rPr sz="1000" b="0" i="1">
                <a:solidFill>
                  <a:srgbClr val="AAB4C8"/>
                </a:solidFill>
                <a:latin typeface="Poppins"/>
              </a:rPr>
              <a:t>See next slide for code-to-theme reference.</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8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Driver quadrant: code reference</a:t>
            </a:r>
          </a:p>
        </p:txBody>
      </p:sp>
      <p:sp>
        <p:nvSpPr>
          <p:cNvPr id="9" name="TextBox 8"/>
          <p:cNvSpPr txBox="1"/>
          <p:nvPr/>
        </p:nvSpPr>
        <p:spPr>
          <a:xfrm>
            <a:off x="540000" y="1332000"/>
            <a:ext cx="11113200" cy="432000"/>
          </a:xfrm>
          <a:prstGeom prst="rect">
            <a:avLst/>
          </a:prstGeom>
          <a:noFill/>
        </p:spPr>
        <p:txBody>
          <a:bodyPr wrap="square" lIns="0" rIns="0" tIns="0" bIns="0">
            <a:spAutoFit/>
          </a:bodyPr>
          <a:lstStyle/>
          <a:p>
            <a:pPr algn="l">
              <a:lnSpc>
                <a:spcPct val="120000"/>
              </a:lnSpc>
            </a:pPr>
            <a:r>
              <a:rPr sz="1100" b="0" i="0">
                <a:solidFill>
                  <a:srgbClr val="2A2A2A"/>
                </a:solidFill>
                <a:latin typeface="Poppins"/>
              </a:rPr>
              <a:t>Each driver in the analysis is shown on the quadrant chart with a code (A1 to A25). Use this reference to identify each code.</a:t>
            </a:r>
          </a:p>
        </p:txBody>
      </p:sp>
      <p:sp>
        <p:nvSpPr>
          <p:cNvPr id="10" name="Rectangle 9"/>
          <p:cNvSpPr/>
          <p:nvPr/>
        </p:nvSpPr>
        <p:spPr>
          <a:xfrm>
            <a:off x="3291300" y="1692000"/>
            <a:ext cx="9525" cy="4266000"/>
          </a:xfrm>
          <a:prstGeom prst="rect">
            <a:avLst/>
          </a:prstGeom>
          <a:solidFill>
            <a:srgbClr val="B0B0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6096600" y="1692000"/>
            <a:ext cx="9525" cy="4266000"/>
          </a:xfrm>
          <a:prstGeom prst="rect">
            <a:avLst/>
          </a:prstGeom>
          <a:solidFill>
            <a:srgbClr val="B0B0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8901900" y="1692000"/>
            <a:ext cx="9525" cy="4266000"/>
          </a:xfrm>
          <a:prstGeom prst="rect">
            <a:avLst/>
          </a:prstGeom>
          <a:solidFill>
            <a:srgbClr val="B0B0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540000" y="1692000"/>
            <a:ext cx="2697300" cy="216000"/>
          </a:xfrm>
          <a:prstGeom prst="rect">
            <a:avLst/>
          </a:prstGeom>
          <a:noFill/>
        </p:spPr>
        <p:txBody>
          <a:bodyPr wrap="square" lIns="0" tIns="0" bIns="0">
            <a:spAutoFit/>
          </a:bodyPr>
          <a:lstStyle/>
          <a:p>
            <a:pPr algn="l"/>
            <a:r>
              <a:rPr sz="1100" b="1" i="0">
                <a:solidFill>
                  <a:srgbClr val="142440"/>
                </a:solidFill>
                <a:latin typeface="Poppins"/>
              </a:rPr>
              <a:t>Priority Investment</a:t>
            </a:r>
          </a:p>
        </p:txBody>
      </p:sp>
      <p:sp>
        <p:nvSpPr>
          <p:cNvPr id="14" name="TextBox 13"/>
          <p:cNvSpPr txBox="1"/>
          <p:nvPr/>
        </p:nvSpPr>
        <p:spPr>
          <a:xfrm>
            <a:off x="540000" y="1925999"/>
            <a:ext cx="2697300" cy="4032000"/>
          </a:xfrm>
          <a:prstGeom prst="rect">
            <a:avLst/>
          </a:prstGeom>
          <a:noFill/>
        </p:spPr>
        <p:txBody>
          <a:bodyPr wrap="none" lIns="0" tIns="0" bIns="0">
            <a:spAutoFit/>
          </a:bodyPr>
          <a:lstStyle/>
          <a:p>
            <a:pPr algn="l">
              <a:lnSpc>
                <a:spcPct val="100000"/>
              </a:lnSpc>
              <a:spcBef>
                <a:spcPts val="0"/>
              </a:spcBef>
              <a:spcAft>
                <a:spcPts val="150"/>
              </a:spcAft>
            </a:pPr>
            <a:r>
              <a:rPr sz="900" b="0" i="0">
                <a:solidFill>
                  <a:srgbClr val="142440"/>
                </a:solidFill>
                <a:latin typeface="Poppins"/>
              </a:rPr>
              <a:t>A1 · Digital account onboarding</a:t>
            </a:r>
          </a:p>
          <a:p>
            <a:pPr algn="l">
              <a:lnSpc>
                <a:spcPct val="100000"/>
              </a:lnSpc>
              <a:spcBef>
                <a:spcPts val="0"/>
              </a:spcBef>
              <a:spcAft>
                <a:spcPts val="150"/>
              </a:spcAft>
            </a:pPr>
            <a:r>
              <a:rPr sz="900" b="0" i="0">
                <a:solidFill>
                  <a:srgbClr val="142440"/>
                </a:solidFill>
                <a:latin typeface="Poppins"/>
              </a:rPr>
              <a:t>A2 · Branch advisory quality</a:t>
            </a:r>
          </a:p>
          <a:p>
            <a:pPr algn="l">
              <a:lnSpc>
                <a:spcPct val="100000"/>
              </a:lnSpc>
              <a:spcBef>
                <a:spcPts val="0"/>
              </a:spcBef>
              <a:spcAft>
                <a:spcPts val="150"/>
              </a:spcAft>
            </a:pPr>
            <a:r>
              <a:rPr sz="900" b="0" i="0">
                <a:solidFill>
                  <a:srgbClr val="142440"/>
                </a:solidFill>
                <a:latin typeface="Poppins"/>
              </a:rPr>
              <a:t>A3 · Mobile app stability</a:t>
            </a:r>
          </a:p>
        </p:txBody>
      </p:sp>
      <p:sp>
        <p:nvSpPr>
          <p:cNvPr id="15" name="TextBox 14"/>
          <p:cNvSpPr txBox="1"/>
          <p:nvPr/>
        </p:nvSpPr>
        <p:spPr>
          <a:xfrm>
            <a:off x="3345300" y="1692000"/>
            <a:ext cx="2697300" cy="216000"/>
          </a:xfrm>
          <a:prstGeom prst="rect">
            <a:avLst/>
          </a:prstGeom>
          <a:noFill/>
        </p:spPr>
        <p:txBody>
          <a:bodyPr wrap="square" lIns="0" tIns="0" bIns="0">
            <a:spAutoFit/>
          </a:bodyPr>
          <a:lstStyle/>
          <a:p>
            <a:pPr algn="l"/>
            <a:r>
              <a:rPr sz="1100" b="1" i="0">
                <a:solidFill>
                  <a:srgbClr val="142440"/>
                </a:solidFill>
                <a:latin typeface="Poppins"/>
              </a:rPr>
              <a:t>Protect and Maintain</a:t>
            </a:r>
          </a:p>
        </p:txBody>
      </p:sp>
      <p:sp>
        <p:nvSpPr>
          <p:cNvPr id="16" name="TextBox 15"/>
          <p:cNvSpPr txBox="1"/>
          <p:nvPr/>
        </p:nvSpPr>
        <p:spPr>
          <a:xfrm>
            <a:off x="3345300" y="1925999"/>
            <a:ext cx="2697300" cy="4032000"/>
          </a:xfrm>
          <a:prstGeom prst="rect">
            <a:avLst/>
          </a:prstGeom>
          <a:noFill/>
        </p:spPr>
        <p:txBody>
          <a:bodyPr wrap="none" lIns="0" tIns="0" bIns="0">
            <a:spAutoFit/>
          </a:bodyPr>
          <a:lstStyle/>
          <a:p>
            <a:pPr algn="l">
              <a:lnSpc>
                <a:spcPct val="100000"/>
              </a:lnSpc>
              <a:spcBef>
                <a:spcPts val="0"/>
              </a:spcBef>
              <a:spcAft>
                <a:spcPts val="150"/>
              </a:spcAft>
            </a:pPr>
            <a:r>
              <a:rPr sz="900" b="0" i="0">
                <a:solidFill>
                  <a:srgbClr val="142440"/>
                </a:solidFill>
                <a:latin typeface="Poppins"/>
              </a:rPr>
              <a:t>A4 · Card payment acceptance reliability</a:t>
            </a:r>
          </a:p>
          <a:p>
            <a:pPr algn="l">
              <a:lnSpc>
                <a:spcPct val="100000"/>
              </a:lnSpc>
              <a:spcBef>
                <a:spcPts val="0"/>
              </a:spcBef>
              <a:spcAft>
                <a:spcPts val="150"/>
              </a:spcAft>
            </a:pPr>
            <a:r>
              <a:rPr sz="900" b="0" i="0">
                <a:solidFill>
                  <a:srgbClr val="142440"/>
                </a:solidFill>
                <a:latin typeface="Poppins"/>
              </a:rPr>
              <a:t>A5 · ATM availability and uptime</a:t>
            </a:r>
          </a:p>
          <a:p>
            <a:pPr algn="l">
              <a:lnSpc>
                <a:spcPct val="100000"/>
              </a:lnSpc>
              <a:spcBef>
                <a:spcPts val="0"/>
              </a:spcBef>
              <a:spcAft>
                <a:spcPts val="150"/>
              </a:spcAft>
            </a:pPr>
            <a:r>
              <a:rPr sz="900" b="0" i="0">
                <a:solidFill>
                  <a:srgbClr val="142440"/>
                </a:solidFill>
                <a:latin typeface="Poppins"/>
              </a:rPr>
              <a:t>A6 · App security and login</a:t>
            </a:r>
          </a:p>
        </p:txBody>
      </p:sp>
      <p:sp>
        <p:nvSpPr>
          <p:cNvPr id="17" name="TextBox 16"/>
          <p:cNvSpPr txBox="1"/>
          <p:nvPr/>
        </p:nvSpPr>
        <p:spPr>
          <a:xfrm>
            <a:off x="6150600" y="1692000"/>
            <a:ext cx="2697300" cy="216000"/>
          </a:xfrm>
          <a:prstGeom prst="rect">
            <a:avLst/>
          </a:prstGeom>
          <a:noFill/>
        </p:spPr>
        <p:txBody>
          <a:bodyPr wrap="square" lIns="0" tIns="0" bIns="0">
            <a:spAutoFit/>
          </a:bodyPr>
          <a:lstStyle/>
          <a:p>
            <a:pPr algn="l"/>
            <a:r>
              <a:rPr sz="1100" b="1" i="0">
                <a:solidFill>
                  <a:srgbClr val="142440"/>
                </a:solidFill>
                <a:latin typeface="Poppins"/>
              </a:rPr>
              <a:t>Investigate Before Investing</a:t>
            </a:r>
          </a:p>
        </p:txBody>
      </p:sp>
      <p:sp>
        <p:nvSpPr>
          <p:cNvPr id="18" name="TextBox 17"/>
          <p:cNvSpPr txBox="1"/>
          <p:nvPr/>
        </p:nvSpPr>
        <p:spPr>
          <a:xfrm>
            <a:off x="6150600" y="1925999"/>
            <a:ext cx="2697300" cy="4032000"/>
          </a:xfrm>
          <a:prstGeom prst="rect">
            <a:avLst/>
          </a:prstGeom>
          <a:noFill/>
        </p:spPr>
        <p:txBody>
          <a:bodyPr wrap="none" lIns="0" tIns="0" bIns="0">
            <a:spAutoFit/>
          </a:bodyPr>
          <a:lstStyle/>
          <a:p>
            <a:pPr algn="l">
              <a:lnSpc>
                <a:spcPct val="100000"/>
              </a:lnSpc>
              <a:spcBef>
                <a:spcPts val="0"/>
              </a:spcBef>
              <a:spcAft>
                <a:spcPts val="150"/>
              </a:spcAft>
            </a:pPr>
            <a:r>
              <a:rPr sz="900" b="0" i="0">
                <a:solidFill>
                  <a:srgbClr val="142440"/>
                </a:solidFill>
                <a:latin typeface="Poppins"/>
              </a:rPr>
              <a:t>A11 · Loyalty rewards engagement</a:t>
            </a:r>
          </a:p>
          <a:p>
            <a:pPr algn="l">
              <a:lnSpc>
                <a:spcPct val="100000"/>
              </a:lnSpc>
              <a:spcBef>
                <a:spcPts val="0"/>
              </a:spcBef>
              <a:spcAft>
                <a:spcPts val="150"/>
              </a:spcAft>
            </a:pPr>
            <a:r>
              <a:rPr sz="900" b="0" i="0">
                <a:solidFill>
                  <a:srgbClr val="142440"/>
                </a:solidFill>
                <a:latin typeface="Poppins"/>
              </a:rPr>
              <a:t>A14 · Fraud detection clarity</a:t>
            </a:r>
          </a:p>
          <a:p>
            <a:pPr algn="l">
              <a:lnSpc>
                <a:spcPct val="100000"/>
              </a:lnSpc>
              <a:spcBef>
                <a:spcPts val="0"/>
              </a:spcBef>
              <a:spcAft>
                <a:spcPts val="150"/>
              </a:spcAft>
            </a:pPr>
            <a:r>
              <a:rPr sz="900" b="0" i="0">
                <a:solidFill>
                  <a:srgbClr val="142440"/>
                </a:solidFill>
                <a:latin typeface="Poppins"/>
              </a:rPr>
              <a:t>A18 · Investment product transparency</a:t>
            </a:r>
          </a:p>
          <a:p>
            <a:pPr algn="l">
              <a:lnSpc>
                <a:spcPct val="100000"/>
              </a:lnSpc>
              <a:spcBef>
                <a:spcPts val="0"/>
              </a:spcBef>
              <a:spcAft>
                <a:spcPts val="150"/>
              </a:spcAft>
            </a:pPr>
            <a:r>
              <a:rPr sz="900" b="0" i="0">
                <a:solidFill>
                  <a:srgbClr val="142440"/>
                </a:solidFill>
                <a:latin typeface="Poppins"/>
              </a:rPr>
              <a:t>A20 · Cross-border banking convenience</a:t>
            </a:r>
          </a:p>
        </p:txBody>
      </p:sp>
      <p:sp>
        <p:nvSpPr>
          <p:cNvPr id="19" name="TextBox 18"/>
          <p:cNvSpPr txBox="1"/>
          <p:nvPr/>
        </p:nvSpPr>
        <p:spPr>
          <a:xfrm>
            <a:off x="8955900" y="1692000"/>
            <a:ext cx="2697300" cy="216000"/>
          </a:xfrm>
          <a:prstGeom prst="rect">
            <a:avLst/>
          </a:prstGeom>
          <a:noFill/>
        </p:spPr>
        <p:txBody>
          <a:bodyPr wrap="square" lIns="0" tIns="0" bIns="0">
            <a:spAutoFit/>
          </a:bodyPr>
          <a:lstStyle/>
          <a:p>
            <a:pPr algn="l"/>
            <a:r>
              <a:rPr sz="1100" b="1" i="0">
                <a:solidFill>
                  <a:srgbClr val="142440"/>
                </a:solidFill>
                <a:latin typeface="Poppins"/>
              </a:rPr>
              <a:t>Low Priority</a:t>
            </a:r>
          </a:p>
        </p:txBody>
      </p:sp>
      <p:sp>
        <p:nvSpPr>
          <p:cNvPr id="20" name="TextBox 19"/>
          <p:cNvSpPr txBox="1"/>
          <p:nvPr/>
        </p:nvSpPr>
        <p:spPr>
          <a:xfrm>
            <a:off x="8955900" y="1925999"/>
            <a:ext cx="2697300" cy="4032000"/>
          </a:xfrm>
          <a:prstGeom prst="rect">
            <a:avLst/>
          </a:prstGeom>
          <a:noFill/>
        </p:spPr>
        <p:txBody>
          <a:bodyPr wrap="none" lIns="0" tIns="0" bIns="0">
            <a:spAutoFit/>
          </a:bodyPr>
          <a:lstStyle/>
          <a:p>
            <a:pPr algn="l">
              <a:lnSpc>
                <a:spcPct val="100000"/>
              </a:lnSpc>
              <a:spcBef>
                <a:spcPts val="0"/>
              </a:spcBef>
              <a:spcAft>
                <a:spcPts val="150"/>
              </a:spcAft>
            </a:pPr>
            <a:r>
              <a:rPr sz="900" b="0" i="0">
                <a:solidFill>
                  <a:srgbClr val="142440"/>
                </a:solidFill>
                <a:latin typeface="Poppins"/>
              </a:rPr>
              <a:t>A7 · Account fee transparency</a:t>
            </a:r>
          </a:p>
          <a:p>
            <a:pPr algn="l">
              <a:lnSpc>
                <a:spcPct val="100000"/>
              </a:lnSpc>
              <a:spcBef>
                <a:spcPts val="0"/>
              </a:spcBef>
              <a:spcAft>
                <a:spcPts val="150"/>
              </a:spcAft>
            </a:pPr>
            <a:r>
              <a:rPr sz="900" b="0" i="0">
                <a:solidFill>
                  <a:srgbClr val="142440"/>
                </a:solidFill>
                <a:latin typeface="Poppins"/>
              </a:rPr>
              <a:t>A8 · Branch waiting times</a:t>
            </a:r>
          </a:p>
          <a:p>
            <a:pPr algn="l">
              <a:lnSpc>
                <a:spcPct val="100000"/>
              </a:lnSpc>
              <a:spcBef>
                <a:spcPts val="0"/>
              </a:spcBef>
              <a:spcAft>
                <a:spcPts val="150"/>
              </a:spcAft>
            </a:pPr>
            <a:r>
              <a:rPr sz="900" b="0" i="0">
                <a:solidFill>
                  <a:srgbClr val="142440"/>
                </a:solidFill>
                <a:latin typeface="Poppins"/>
              </a:rPr>
              <a:t>A9 · Mobile money transfer</a:t>
            </a:r>
          </a:p>
          <a:p>
            <a:pPr algn="l">
              <a:lnSpc>
                <a:spcPct val="100000"/>
              </a:lnSpc>
              <a:spcBef>
                <a:spcPts val="0"/>
              </a:spcBef>
              <a:spcAft>
                <a:spcPts val="150"/>
              </a:spcAft>
            </a:pPr>
            <a:r>
              <a:rPr sz="900" b="0" i="0">
                <a:solidFill>
                  <a:srgbClr val="142440"/>
                </a:solidFill>
                <a:latin typeface="Poppins"/>
              </a:rPr>
              <a:t>A10 · Monthly fee value</a:t>
            </a:r>
          </a:p>
          <a:p>
            <a:pPr algn="l">
              <a:lnSpc>
                <a:spcPct val="100000"/>
              </a:lnSpc>
              <a:spcBef>
                <a:spcPts val="0"/>
              </a:spcBef>
              <a:spcAft>
                <a:spcPts val="150"/>
              </a:spcAft>
            </a:pPr>
            <a:r>
              <a:rPr sz="900" b="0" i="0">
                <a:solidFill>
                  <a:srgbClr val="142440"/>
                </a:solidFill>
                <a:latin typeface="Poppins"/>
              </a:rPr>
              <a:t>A12 · Interest rate competitiveness</a:t>
            </a:r>
          </a:p>
          <a:p>
            <a:pPr algn="l">
              <a:lnSpc>
                <a:spcPct val="100000"/>
              </a:lnSpc>
              <a:spcBef>
                <a:spcPts val="0"/>
              </a:spcBef>
              <a:spcAft>
                <a:spcPts val="150"/>
              </a:spcAft>
            </a:pPr>
            <a:r>
              <a:rPr sz="900" b="0" i="0">
                <a:solidFill>
                  <a:srgbClr val="142440"/>
                </a:solidFill>
                <a:latin typeface="Poppins"/>
              </a:rPr>
              <a:t>A13 · Telephonic banking wait times</a:t>
            </a:r>
          </a:p>
          <a:p>
            <a:pPr algn="l">
              <a:lnSpc>
                <a:spcPct val="100000"/>
              </a:lnSpc>
              <a:spcBef>
                <a:spcPts val="0"/>
              </a:spcBef>
              <a:spcAft>
                <a:spcPts val="150"/>
              </a:spcAft>
            </a:pPr>
            <a:r>
              <a:rPr sz="900" b="0" i="0">
                <a:solidFill>
                  <a:srgbClr val="142440"/>
                </a:solidFill>
                <a:latin typeface="Poppins"/>
              </a:rPr>
              <a:t>A15 · Branch security environment</a:t>
            </a:r>
          </a:p>
          <a:p>
            <a:pPr algn="l">
              <a:lnSpc>
                <a:spcPct val="100000"/>
              </a:lnSpc>
              <a:spcBef>
                <a:spcPts val="0"/>
              </a:spcBef>
              <a:spcAft>
                <a:spcPts val="150"/>
              </a:spcAft>
            </a:pPr>
            <a:r>
              <a:rPr sz="900" b="0" i="0">
                <a:solidFill>
                  <a:srgbClr val="142440"/>
                </a:solidFill>
                <a:latin typeface="Poppins"/>
              </a:rPr>
              <a:t>A16 · SMS transaction alerts</a:t>
            </a:r>
          </a:p>
          <a:p>
            <a:pPr algn="l">
              <a:lnSpc>
                <a:spcPct val="100000"/>
              </a:lnSpc>
              <a:spcBef>
                <a:spcPts val="0"/>
              </a:spcBef>
              <a:spcAft>
                <a:spcPts val="150"/>
              </a:spcAft>
            </a:pPr>
            <a:r>
              <a:rPr sz="900" b="0" i="0">
                <a:solidFill>
                  <a:srgbClr val="142440"/>
                </a:solidFill>
                <a:latin typeface="Poppins"/>
              </a:rPr>
              <a:t>A17 · Credit card rewards programme</a:t>
            </a:r>
          </a:p>
          <a:p>
            <a:pPr algn="l">
              <a:lnSpc>
                <a:spcPct val="100000"/>
              </a:lnSpc>
              <a:spcBef>
                <a:spcPts val="0"/>
              </a:spcBef>
              <a:spcAft>
                <a:spcPts val="150"/>
              </a:spcAft>
            </a:pPr>
            <a:r>
              <a:rPr sz="900" b="0" i="0">
                <a:solidFill>
                  <a:srgbClr val="142440"/>
                </a:solidFill>
                <a:latin typeface="Poppins"/>
              </a:rPr>
              <a:t>A19 · Foreign exchange rate competitiveness</a:t>
            </a:r>
          </a:p>
          <a:p>
            <a:pPr algn="l">
              <a:lnSpc>
                <a:spcPct val="100000"/>
              </a:lnSpc>
              <a:spcBef>
                <a:spcPts val="0"/>
              </a:spcBef>
              <a:spcAft>
                <a:spcPts val="150"/>
              </a:spcAft>
            </a:pPr>
            <a:r>
              <a:rPr sz="900" b="0" i="0">
                <a:solidFill>
                  <a:srgbClr val="142440"/>
                </a:solidFill>
                <a:latin typeface="Poppins"/>
              </a:rPr>
              <a:t>A21 · Card replacement turnaround</a:t>
            </a:r>
          </a:p>
          <a:p>
            <a:pPr algn="l">
              <a:lnSpc>
                <a:spcPct val="100000"/>
              </a:lnSpc>
              <a:spcBef>
                <a:spcPts val="0"/>
              </a:spcBef>
              <a:spcAft>
                <a:spcPts val="150"/>
              </a:spcAft>
            </a:pPr>
            <a:r>
              <a:rPr sz="900" b="0" i="0">
                <a:solidFill>
                  <a:srgbClr val="142440"/>
                </a:solidFill>
                <a:latin typeface="Poppins"/>
              </a:rPr>
              <a:t>A22 · Statement design and clarity</a:t>
            </a:r>
          </a:p>
          <a:p>
            <a:pPr algn="l">
              <a:lnSpc>
                <a:spcPct val="100000"/>
              </a:lnSpc>
              <a:spcBef>
                <a:spcPts val="0"/>
              </a:spcBef>
              <a:spcAft>
                <a:spcPts val="150"/>
              </a:spcAft>
            </a:pPr>
            <a:r>
              <a:rPr sz="900" b="0" i="0">
                <a:solidFill>
                  <a:srgbClr val="142440"/>
                </a:solidFill>
                <a:latin typeface="Poppins"/>
              </a:rPr>
              <a:t>A23 · App new feature rollout</a:t>
            </a:r>
          </a:p>
          <a:p>
            <a:pPr algn="l">
              <a:lnSpc>
                <a:spcPct val="100000"/>
              </a:lnSpc>
              <a:spcBef>
                <a:spcPts val="0"/>
              </a:spcBef>
              <a:spcAft>
                <a:spcPts val="150"/>
              </a:spcAft>
            </a:pPr>
            <a:r>
              <a:rPr sz="900" b="0" i="0">
                <a:solidFill>
                  <a:srgbClr val="142440"/>
                </a:solidFill>
                <a:latin typeface="Poppins"/>
              </a:rPr>
              <a:t>A24 · Branch parking access</a:t>
            </a:r>
          </a:p>
          <a:p>
            <a:pPr algn="l">
              <a:lnSpc>
                <a:spcPct val="100000"/>
              </a:lnSpc>
              <a:spcBef>
                <a:spcPts val="0"/>
              </a:spcBef>
              <a:spcAft>
                <a:spcPts val="150"/>
              </a:spcAft>
            </a:pPr>
            <a:r>
              <a:rPr sz="900" b="0" i="0">
                <a:solidFill>
                  <a:srgbClr val="142440"/>
                </a:solidFill>
                <a:latin typeface="Poppins"/>
              </a:rPr>
              <a:t>A25 · Cheque processing</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32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knowsis_mark_navy_1lqu2eew.png"/>
          <p:cNvPicPr>
            <a:picLocks noChangeAspect="1"/>
          </p:cNvPicPr>
          <p:nvPr/>
        </p:nvPicPr>
        <p:blipFill>
          <a:blip r:embed="rId2"/>
          <a:stretch>
            <a:fillRect/>
          </a:stretch>
        </p:blipFill>
        <p:spPr>
          <a:xfrm>
            <a:off x="540000" y="162000"/>
            <a:ext cx="233802" cy="251999"/>
          </a:xfrm>
          <a:prstGeom prst="rect">
            <a:avLst/>
          </a:prstGeom>
        </p:spPr>
      </p:pic>
      <p:sp>
        <p:nvSpPr>
          <p:cNvPr id="4" name="TextBox 3"/>
          <p:cNvSpPr txBox="1"/>
          <p:nvPr/>
        </p:nvSpPr>
        <p:spPr>
          <a:xfrm>
            <a:off x="900000" y="198000"/>
            <a:ext cx="10753200" cy="216000"/>
          </a:xfrm>
          <a:prstGeom prst="rect">
            <a:avLst/>
          </a:prstGeom>
          <a:noFill/>
        </p:spPr>
        <p:txBody>
          <a:bodyPr wrap="square" lIns="0" rIns="0" tIns="0" bIns="0">
            <a:noAutofit/>
          </a:bodyPr>
          <a:lstStyle/>
          <a:p>
            <a:pPr algn="l"/>
            <a:r>
              <a:rPr sz="900" b="1" i="0">
                <a:solidFill>
                  <a:srgbClr val="142440"/>
                </a:solidFill>
                <a:latin typeface="Poppins"/>
              </a:rPr>
              <a:t>Knowsis</a:t>
            </a:r>
            <a:r>
              <a:rPr sz="900" b="0" i="0">
                <a:solidFill>
                  <a:srgbClr val="AAB4C8"/>
                </a:solidFill>
                <a:latin typeface="Poppins"/>
              </a:rPr>
              <a:t>  |  cxCatalyst  |  Client report  |  Pro</a:t>
            </a:r>
          </a:p>
        </p:txBody>
      </p:sp>
      <p:sp>
        <p:nvSpPr>
          <p:cNvPr id="5" name="Rectangle 4"/>
          <p:cNvSpPr/>
          <p:nvPr/>
        </p:nvSpPr>
        <p:spPr>
          <a:xfrm>
            <a:off x="540000" y="6480000"/>
            <a:ext cx="11113200" cy="12700"/>
          </a:xfrm>
          <a:prstGeom prst="rect">
            <a:avLst/>
          </a:prstGeom>
          <a:solidFill>
            <a:srgbClr val="BF9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0000" y="6552000"/>
            <a:ext cx="5556600" cy="180000"/>
          </a:xfrm>
          <a:prstGeom prst="rect">
            <a:avLst/>
          </a:prstGeom>
          <a:noFill/>
        </p:spPr>
        <p:txBody>
          <a:bodyPr wrap="none" lIns="0" tIns="0">
            <a:spAutoFit/>
          </a:bodyPr>
          <a:lstStyle/>
          <a:p>
            <a:pPr algn="l"/>
            <a:r>
              <a:rPr sz="900" b="0" i="0">
                <a:solidFill>
                  <a:srgbClr val="AAB4C8"/>
                </a:solidFill>
                <a:latin typeface="Poppins"/>
              </a:rPr>
              <a:t>knowsis.net</a:t>
            </a:r>
          </a:p>
        </p:txBody>
      </p:sp>
      <p:sp>
        <p:nvSpPr>
          <p:cNvPr id="7" name="TextBox 6"/>
          <p:cNvSpPr txBox="1"/>
          <p:nvPr/>
        </p:nvSpPr>
        <p:spPr>
          <a:xfrm>
            <a:off x="6096600" y="6552000"/>
            <a:ext cx="5556600" cy="180000"/>
          </a:xfrm>
          <a:prstGeom prst="rect">
            <a:avLst/>
          </a:prstGeom>
          <a:noFill/>
        </p:spPr>
        <p:txBody>
          <a:bodyPr wrap="none" rIns="0" tIns="0">
            <a:spAutoFit/>
          </a:bodyPr>
          <a:lstStyle/>
          <a:p>
            <a:pPr algn="r"/>
            <a:r>
              <a:rPr sz="900" b="0" i="0">
                <a:solidFill>
                  <a:srgbClr val="AAB4C8"/>
                </a:solidFill>
                <a:latin typeface="Poppins"/>
              </a:rPr>
              <a:t>9 of 27</a:t>
            </a:r>
          </a:p>
        </p:txBody>
      </p:sp>
      <p:sp>
        <p:nvSpPr>
          <p:cNvPr id="8" name="TextBox 7"/>
          <p:cNvSpPr txBox="1"/>
          <p:nvPr/>
        </p:nvSpPr>
        <p:spPr>
          <a:xfrm>
            <a:off x="540000" y="503999"/>
            <a:ext cx="11113200" cy="503999"/>
          </a:xfrm>
          <a:prstGeom prst="rect">
            <a:avLst/>
          </a:prstGeom>
          <a:noFill/>
        </p:spPr>
        <p:txBody>
          <a:bodyPr wrap="square" lIns="0" rIns="0" tIns="0" bIns="0">
            <a:noAutofit/>
          </a:bodyPr>
          <a:lstStyle/>
          <a:p>
            <a:pPr algn="l"/>
            <a:r>
              <a:rPr sz="2800" b="1" i="0">
                <a:solidFill>
                  <a:srgbClr val="142440"/>
                </a:solidFill>
                <a:latin typeface="Poppins"/>
              </a:rPr>
              <a:t>Driver table</a:t>
            </a:r>
          </a:p>
        </p:txBody>
      </p:sp>
      <p:graphicFrame>
        <p:nvGraphicFramePr>
          <p:cNvPr id="9" name="Table 8"/>
          <p:cNvGraphicFramePr>
            <a:graphicFrameLocks noGrp="1"/>
          </p:cNvGraphicFramePr>
          <p:nvPr/>
        </p:nvGraphicFramePr>
        <p:xfrm>
          <a:off x="540000" y="1332000"/>
          <a:ext cx="11113200" cy="2411999"/>
        </p:xfrm>
        <a:graphic>
          <a:graphicData uri="http://schemas.openxmlformats.org/drawingml/2006/table">
            <a:tbl>
              <a:tblPr firstRow="1" bandRow="1">
                <a:tableStyleId>{5C22544A-7EE6-4342-B048-85BDC9FD1C3A}</a:tableStyleId>
              </a:tblPr>
              <a:tblGrid>
                <a:gridCol w="3778488"/>
                <a:gridCol w="1111320"/>
                <a:gridCol w="1000188"/>
                <a:gridCol w="1222452"/>
                <a:gridCol w="1222452"/>
                <a:gridCol w="1222452"/>
                <a:gridCol w="1555848"/>
              </a:tblGrid>
              <a:tr h="251999">
                <a:tc>
                  <a:txBody>
                    <a:bodyPr wrap="square"/>
                    <a:lstStyle/>
                    <a:p>
                      <a:pPr algn="ctr"/>
                      <a:r>
                        <a:rPr sz="1050" b="1" i="0">
                          <a:solidFill>
                            <a:srgbClr val="FFFFFF"/>
                          </a:solidFill>
                          <a:latin typeface="Poppins"/>
                        </a:rPr>
                        <a:t>Theme</a:t>
                      </a:r>
                    </a:p>
                  </a:txBody>
                  <a:tcPr marL="54000" marR="54000" marT="28800" marB="28800" anchor="ctr">
                    <a:solidFill>
                      <a:srgbClr val="142440"/>
                    </a:solidFill>
                  </a:tcPr>
                </a:tc>
                <a:tc>
                  <a:txBody>
                    <a:bodyPr wrap="square"/>
                    <a:lstStyle/>
                    <a:p>
                      <a:pPr algn="ctr"/>
                      <a:r>
                        <a:rPr sz="1050" b="1" i="0">
                          <a:solidFill>
                            <a:srgbClr val="FFFFFF"/>
                          </a:solidFill>
                          <a:latin typeface="Poppins"/>
                        </a:rPr>
                        <a:t>Importance</a:t>
                      </a:r>
                    </a:p>
                  </a:txBody>
                  <a:tcPr marL="54000" marR="54000" marT="28800" marB="28800" anchor="ctr">
                    <a:solidFill>
                      <a:srgbClr val="142440"/>
                    </a:solidFill>
                  </a:tcPr>
                </a:tc>
                <a:tc>
                  <a:txBody>
                    <a:bodyPr wrap="square"/>
                    <a:lstStyle/>
                    <a:p>
                      <a:pPr algn="ctr"/>
                      <a:r>
                        <a:rPr sz="1050" b="1" i="0">
                          <a:solidFill>
                            <a:srgbClr val="FFFFFF"/>
                          </a:solidFill>
                          <a:latin typeface="Poppins"/>
                        </a:rPr>
                        <a:t>Impact</a:t>
                      </a:r>
                    </a:p>
                  </a:txBody>
                  <a:tcPr marL="54000" marR="54000" marT="28800" marB="28800" anchor="ctr">
                    <a:solidFill>
                      <a:srgbClr val="142440"/>
                    </a:solidFill>
                  </a:tcPr>
                </a:tc>
                <a:tc>
                  <a:txBody>
                    <a:bodyPr wrap="square"/>
                    <a:lstStyle/>
                    <a:p>
                      <a:pPr algn="ctr"/>
                      <a:r>
                        <a:rPr sz="1050" b="1" i="0">
                          <a:solidFill>
                            <a:srgbClr val="FFFFFF"/>
                          </a:solidFill>
                          <a:latin typeface="Poppins"/>
                        </a:rPr>
                        <a:t>Performance</a:t>
                      </a:r>
                    </a:p>
                  </a:txBody>
                  <a:tcPr marL="54000" marR="54000" marT="28800" marB="28800" anchor="ctr">
                    <a:solidFill>
                      <a:srgbClr val="142440"/>
                    </a:solidFill>
                  </a:tcPr>
                </a:tc>
                <a:tc>
                  <a:txBody>
                    <a:bodyPr wrap="square"/>
                    <a:lstStyle/>
                    <a:p>
                      <a:pPr algn="ctr"/>
                      <a:r>
                        <a:rPr sz="1050" b="1" i="0">
                          <a:solidFill>
                            <a:srgbClr val="FFFFFF"/>
                          </a:solidFill>
                          <a:latin typeface="Poppins"/>
                        </a:rPr>
                        <a:t>Incidence %</a:t>
                      </a:r>
                    </a:p>
                  </a:txBody>
                  <a:tcPr marL="54000" marR="54000" marT="28800" marB="28800" anchor="ctr">
                    <a:solidFill>
                      <a:srgbClr val="142440"/>
                    </a:solidFill>
                  </a:tcPr>
                </a:tc>
                <a:tc>
                  <a:txBody>
                    <a:bodyPr wrap="square"/>
                    <a:lstStyle/>
                    <a:p>
                      <a:pPr algn="ctr"/>
                      <a:r>
                        <a:rPr sz="1050" b="1" i="0">
                          <a:solidFill>
                            <a:srgbClr val="FFFFFF"/>
                          </a:solidFill>
                          <a:latin typeface="Poppins"/>
                        </a:rPr>
                        <a:t>Direction</a:t>
                      </a:r>
                    </a:p>
                  </a:txBody>
                  <a:tcPr marL="54000" marR="54000" marT="28800" marB="28800" anchor="ctr">
                    <a:solidFill>
                      <a:srgbClr val="142440"/>
                    </a:solidFill>
                  </a:tcPr>
                </a:tc>
                <a:tc>
                  <a:txBody>
                    <a:bodyPr wrap="square"/>
                    <a:lstStyle/>
                    <a:p>
                      <a:pPr algn="ctr"/>
                      <a:r>
                        <a:rPr sz="1050" b="1" i="0">
                          <a:solidFill>
                            <a:srgbClr val="FFFFFF"/>
                          </a:solidFill>
                          <a:latin typeface="Poppins"/>
                        </a:rPr>
                        <a:t>Quadrant</a:t>
                      </a:r>
                    </a:p>
                  </a:txBody>
                  <a:tcPr marL="54000" marR="54000" marT="28800" marB="28800" anchor="ctr">
                    <a:solidFill>
                      <a:srgbClr val="142440"/>
                    </a:solidFill>
                  </a:tcPr>
                </a:tc>
              </a:tr>
              <a:tr h="216000">
                <a:tc>
                  <a:txBody>
                    <a:bodyPr wrap="square"/>
                    <a:lstStyle/>
                    <a:p>
                      <a:pPr algn="l"/>
                      <a:r>
                        <a:rPr sz="1000" b="0" i="0">
                          <a:solidFill>
                            <a:srgbClr val="2A2A2A"/>
                          </a:solidFill>
                          <a:latin typeface="Poppins"/>
                        </a:rPr>
                        <a:t>Digital account onboarding</a:t>
                      </a:r>
                    </a:p>
                  </a:txBody>
                  <a:tcPr marL="54000" marR="54000" marT="28800" marB="28800" anchor="ctr">
                    <a:solidFill>
                      <a:srgbClr val="FFFFFF"/>
                    </a:solidFill>
                  </a:tcPr>
                </a:tc>
                <a:tc>
                  <a:txBody>
                    <a:bodyPr wrap="square"/>
                    <a:lstStyle/>
                    <a:p>
                      <a:pPr algn="ctr"/>
                      <a:r>
                        <a:rPr sz="1000" b="0" i="0">
                          <a:solidFill>
                            <a:srgbClr val="FFFFFF"/>
                          </a:solidFill>
                          <a:latin typeface="Poppins"/>
                        </a:rPr>
                        <a:t>87</a:t>
                      </a:r>
                    </a:p>
                  </a:txBody>
                  <a:tcPr marL="54000" marR="54000" marT="28800" marB="28800" anchor="ctr">
                    <a:solidFill>
                      <a:srgbClr val="313F58"/>
                    </a:solidFill>
                  </a:tcPr>
                </a:tc>
                <a:tc>
                  <a:txBody>
                    <a:bodyPr wrap="square"/>
                    <a:lstStyle/>
                    <a:p>
                      <a:pPr algn="ctr"/>
                      <a:r>
                        <a:rPr sz="1000" b="0" i="0">
                          <a:solidFill>
                            <a:srgbClr val="FFFFFF"/>
                          </a:solidFill>
                          <a:latin typeface="Poppins"/>
                        </a:rPr>
                        <a:t>76</a:t>
                      </a:r>
                    </a:p>
                  </a:txBody>
                  <a:tcPr marL="54000" marR="54000" marT="28800" marB="28800" anchor="ctr">
                    <a:solidFill>
                      <a:srgbClr val="4A576D"/>
                    </a:solidFill>
                  </a:tcPr>
                </a:tc>
                <a:tc>
                  <a:txBody>
                    <a:bodyPr wrap="square"/>
                    <a:lstStyle/>
                    <a:p>
                      <a:pPr algn="ctr"/>
                      <a:r>
                        <a:rPr sz="1000" b="0" i="0">
                          <a:solidFill>
                            <a:srgbClr val="2A2A2A"/>
                          </a:solidFill>
                          <a:latin typeface="Poppins"/>
                        </a:rPr>
                        <a:t>34</a:t>
                      </a:r>
                    </a:p>
                  </a:txBody>
                  <a:tcPr marL="54000" marR="54000" marT="28800" marB="28800" anchor="ctr">
                    <a:solidFill>
                      <a:srgbClr val="A8AFBB"/>
                    </a:solidFill>
                  </a:tcPr>
                </a:tc>
                <a:tc>
                  <a:txBody>
                    <a:bodyPr wrap="square"/>
                    <a:lstStyle/>
                    <a:p>
                      <a:pPr algn="ctr"/>
                      <a:r>
                        <a:rPr sz="1000" b="0" i="0">
                          <a:solidFill>
                            <a:srgbClr val="2A2A2A"/>
                          </a:solidFill>
                          <a:latin typeface="Poppins"/>
                        </a:rPr>
                        <a:t>26</a:t>
                      </a:r>
                    </a:p>
                  </a:txBody>
                  <a:tcPr marL="54000" marR="54000" marT="28800" marB="28800" anchor="ctr">
                    <a:solidFill>
                      <a:srgbClr val="FFFFFF"/>
                    </a:solidFill>
                  </a:tcPr>
                </a:tc>
                <a:tc>
                  <a:txBody>
                    <a:bodyPr wrap="square"/>
                    <a:lstStyle/>
                    <a:p>
                      <a:pPr algn="ctr"/>
                      <a:r>
                        <a:rPr sz="1000" b="0" i="0">
                          <a:solidFill>
                            <a:srgbClr val="A8615A"/>
                          </a:solidFill>
                          <a:latin typeface="Poppins"/>
                        </a:rPr>
                        <a:t>Negative</a:t>
                      </a:r>
                    </a:p>
                  </a:txBody>
                  <a:tcPr marL="54000" marR="54000" marT="28800" marB="28800" anchor="ctr">
                    <a:solidFill>
                      <a:srgbClr val="FFFFFF"/>
                    </a:solidFill>
                  </a:tcPr>
                </a:tc>
                <a:tc>
                  <a:txBody>
                    <a:bodyPr wrap="square"/>
                    <a:lstStyle/>
                    <a:p>
                      <a:pPr algn="ctr"/>
                      <a:r>
                        <a:rPr sz="1000" b="1" i="0">
                          <a:solidFill>
                            <a:srgbClr val="142440"/>
                          </a:solidFill>
                          <a:latin typeface="Poppins"/>
                        </a:rPr>
                        <a:t>Priority</a:t>
                      </a:r>
                    </a:p>
                  </a:txBody>
                  <a:tcPr marL="54000" marR="54000" marT="28800" marB="28800" anchor="ctr">
                    <a:solidFill>
                      <a:srgbClr val="F2E9CC"/>
                    </a:solidFill>
                  </a:tcPr>
                </a:tc>
              </a:tr>
              <a:tr h="216000">
                <a:tc>
                  <a:txBody>
                    <a:bodyPr wrap="square"/>
                    <a:lstStyle/>
                    <a:p>
                      <a:pPr algn="l"/>
                      <a:r>
                        <a:rPr sz="1000" b="0" i="0">
                          <a:solidFill>
                            <a:srgbClr val="2A2A2A"/>
                          </a:solidFill>
                          <a:latin typeface="Poppins"/>
                        </a:rPr>
                        <a:t>Branch advisory quality</a:t>
                      </a:r>
                    </a:p>
                  </a:txBody>
                  <a:tcPr marL="54000" marR="54000" marT="28800" marB="28800" anchor="ctr">
                    <a:solidFill>
                      <a:srgbClr val="F5F7FB"/>
                    </a:solidFill>
                  </a:tcPr>
                </a:tc>
                <a:tc>
                  <a:txBody>
                    <a:bodyPr wrap="square"/>
                    <a:lstStyle/>
                    <a:p>
                      <a:pPr algn="ctr"/>
                      <a:r>
                        <a:rPr sz="1000" b="0" i="0">
                          <a:solidFill>
                            <a:srgbClr val="FFFFFF"/>
                          </a:solidFill>
                          <a:latin typeface="Poppins"/>
                        </a:rPr>
                        <a:t>81</a:t>
                      </a:r>
                    </a:p>
                  </a:txBody>
                  <a:tcPr marL="54000" marR="54000" marT="28800" marB="28800" anchor="ctr">
                    <a:solidFill>
                      <a:srgbClr val="3F4C64"/>
                    </a:solidFill>
                  </a:tcPr>
                </a:tc>
                <a:tc>
                  <a:txBody>
                    <a:bodyPr wrap="square"/>
                    <a:lstStyle/>
                    <a:p>
                      <a:pPr algn="ctr"/>
                      <a:r>
                        <a:rPr sz="1000" b="0" i="0">
                          <a:solidFill>
                            <a:srgbClr val="FFFFFF"/>
                          </a:solidFill>
                          <a:latin typeface="Poppins"/>
                        </a:rPr>
                        <a:t>71</a:t>
                      </a:r>
                    </a:p>
                  </a:txBody>
                  <a:tcPr marL="54000" marR="54000" marT="28800" marB="28800" anchor="ctr">
                    <a:solidFill>
                      <a:srgbClr val="556176"/>
                    </a:solidFill>
                  </a:tcPr>
                </a:tc>
                <a:tc>
                  <a:txBody>
                    <a:bodyPr wrap="square"/>
                    <a:lstStyle/>
                    <a:p>
                      <a:pPr algn="ctr"/>
                      <a:r>
                        <a:rPr sz="1000" b="0" i="0">
                          <a:solidFill>
                            <a:srgbClr val="2A2A2A"/>
                          </a:solidFill>
                          <a:latin typeface="Poppins"/>
                        </a:rPr>
                        <a:t>43</a:t>
                      </a:r>
                    </a:p>
                  </a:txBody>
                  <a:tcPr marL="54000" marR="54000" marT="28800" marB="28800" anchor="ctr">
                    <a:solidFill>
                      <a:srgbClr val="949CAB"/>
                    </a:solidFill>
                  </a:tcPr>
                </a:tc>
                <a:tc>
                  <a:txBody>
                    <a:bodyPr wrap="square"/>
                    <a:lstStyle/>
                    <a:p>
                      <a:pPr algn="ctr"/>
                      <a:r>
                        <a:rPr sz="1000" b="0" i="0">
                          <a:solidFill>
                            <a:srgbClr val="2A2A2A"/>
                          </a:solidFill>
                          <a:latin typeface="Poppins"/>
                        </a:rPr>
                        <a:t>22</a:t>
                      </a:r>
                    </a:p>
                  </a:txBody>
                  <a:tcPr marL="54000" marR="54000" marT="28800" marB="28800" anchor="ctr">
                    <a:solidFill>
                      <a:srgbClr val="F5F7FB"/>
                    </a:solidFill>
                  </a:tcPr>
                </a:tc>
                <a:tc>
                  <a:txBody>
                    <a:bodyPr wrap="square"/>
                    <a:lstStyle/>
                    <a:p>
                      <a:pPr algn="ctr"/>
                      <a:r>
                        <a:rPr sz="1000" b="0" i="0">
                          <a:solidFill>
                            <a:srgbClr val="3F7361"/>
                          </a:solidFill>
                          <a:latin typeface="Poppins"/>
                        </a:rPr>
                        <a:t>Positive</a:t>
                      </a:r>
                    </a:p>
                  </a:txBody>
                  <a:tcPr marL="54000" marR="54000" marT="28800" marB="28800" anchor="ctr">
                    <a:solidFill>
                      <a:srgbClr val="F5F7FB"/>
                    </a:solidFill>
                  </a:tcPr>
                </a:tc>
                <a:tc>
                  <a:txBody>
                    <a:bodyPr wrap="square"/>
                    <a:lstStyle/>
                    <a:p>
                      <a:pPr algn="ctr"/>
                      <a:r>
                        <a:rPr sz="1000" b="1" i="0">
                          <a:solidFill>
                            <a:srgbClr val="142440"/>
                          </a:solidFill>
                          <a:latin typeface="Poppins"/>
                        </a:rPr>
                        <a:t>Priority</a:t>
                      </a:r>
                    </a:p>
                  </a:txBody>
                  <a:tcPr marL="54000" marR="54000" marT="28800" marB="28800" anchor="ctr">
                    <a:solidFill>
                      <a:srgbClr val="F2E9CC"/>
                    </a:solidFill>
                  </a:tcPr>
                </a:tc>
              </a:tr>
              <a:tr h="216000">
                <a:tc>
                  <a:txBody>
                    <a:bodyPr wrap="square"/>
                    <a:lstStyle/>
                    <a:p>
                      <a:pPr algn="l"/>
                      <a:r>
                        <a:rPr sz="1000" b="0" i="0">
                          <a:solidFill>
                            <a:srgbClr val="2A2A2A"/>
                          </a:solidFill>
                          <a:latin typeface="Poppins"/>
                        </a:rPr>
                        <a:t>Mobile app stability</a:t>
                      </a:r>
                    </a:p>
                  </a:txBody>
                  <a:tcPr marL="54000" marR="54000" marT="28800" marB="28800" anchor="ctr">
                    <a:solidFill>
                      <a:srgbClr val="FFFFFF"/>
                    </a:solidFill>
                  </a:tcPr>
                </a:tc>
                <a:tc>
                  <a:txBody>
                    <a:bodyPr wrap="square"/>
                    <a:lstStyle/>
                    <a:p>
                      <a:pPr algn="ctr"/>
                      <a:r>
                        <a:rPr sz="1000" b="0" i="0">
                          <a:solidFill>
                            <a:srgbClr val="FFFFFF"/>
                          </a:solidFill>
                          <a:latin typeface="Poppins"/>
                        </a:rPr>
                        <a:t>78</a:t>
                      </a:r>
                    </a:p>
                  </a:txBody>
                  <a:tcPr marL="54000" marR="54000" marT="28800" marB="28800" anchor="ctr">
                    <a:solidFill>
                      <a:srgbClr val="465269"/>
                    </a:solidFill>
                  </a:tcPr>
                </a:tc>
                <a:tc>
                  <a:txBody>
                    <a:bodyPr wrap="square"/>
                    <a:lstStyle/>
                    <a:p>
                      <a:pPr algn="ctr"/>
                      <a:r>
                        <a:rPr sz="1000" b="0" i="0">
                          <a:solidFill>
                            <a:srgbClr val="FFFFFF"/>
                          </a:solidFill>
                          <a:latin typeface="Poppins"/>
                        </a:rPr>
                        <a:t>65</a:t>
                      </a:r>
                    </a:p>
                  </a:txBody>
                  <a:tcPr marL="54000" marR="54000" marT="28800" marB="28800" anchor="ctr">
                    <a:solidFill>
                      <a:srgbClr val="636E81"/>
                    </a:solidFill>
                  </a:tcPr>
                </a:tc>
                <a:tc>
                  <a:txBody>
                    <a:bodyPr wrap="square"/>
                    <a:lstStyle/>
                    <a:p>
                      <a:pPr algn="ctr"/>
                      <a:r>
                        <a:rPr sz="1000" b="0" i="0">
                          <a:solidFill>
                            <a:srgbClr val="2A2A2A"/>
                          </a:solidFill>
                          <a:latin typeface="Poppins"/>
                        </a:rPr>
                        <a:t>38</a:t>
                      </a:r>
                    </a:p>
                  </a:txBody>
                  <a:tcPr marL="54000" marR="54000" marT="28800" marB="28800" anchor="ctr">
                    <a:solidFill>
                      <a:srgbClr val="A0A7B4"/>
                    </a:solidFill>
                  </a:tcPr>
                </a:tc>
                <a:tc>
                  <a:txBody>
                    <a:bodyPr wrap="square"/>
                    <a:lstStyle/>
                    <a:p>
                      <a:pPr algn="ctr"/>
                      <a:r>
                        <a:rPr sz="1000" b="0" i="0">
                          <a:solidFill>
                            <a:srgbClr val="2A2A2A"/>
                          </a:solidFill>
                          <a:latin typeface="Poppins"/>
                        </a:rPr>
                        <a:t>24</a:t>
                      </a:r>
                    </a:p>
                  </a:txBody>
                  <a:tcPr marL="54000" marR="54000" marT="28800" marB="28800" anchor="ctr">
                    <a:solidFill>
                      <a:srgbClr val="FFFFFF"/>
                    </a:solidFill>
                  </a:tcPr>
                </a:tc>
                <a:tc>
                  <a:txBody>
                    <a:bodyPr wrap="square"/>
                    <a:lstStyle/>
                    <a:p>
                      <a:pPr algn="ctr"/>
                      <a:r>
                        <a:rPr sz="1000" b="0" i="0">
                          <a:solidFill>
                            <a:srgbClr val="A8615A"/>
                          </a:solidFill>
                          <a:latin typeface="Poppins"/>
                        </a:rPr>
                        <a:t>Negative</a:t>
                      </a:r>
                    </a:p>
                  </a:txBody>
                  <a:tcPr marL="54000" marR="54000" marT="28800" marB="28800" anchor="ctr">
                    <a:solidFill>
                      <a:srgbClr val="FFFFFF"/>
                    </a:solidFill>
                  </a:tcPr>
                </a:tc>
                <a:tc>
                  <a:txBody>
                    <a:bodyPr wrap="square"/>
                    <a:lstStyle/>
                    <a:p>
                      <a:pPr algn="ctr"/>
                      <a:r>
                        <a:rPr sz="1000" b="1" i="0">
                          <a:solidFill>
                            <a:srgbClr val="142440"/>
                          </a:solidFill>
                          <a:latin typeface="Poppins"/>
                        </a:rPr>
                        <a:t>Priority</a:t>
                      </a:r>
                    </a:p>
                  </a:txBody>
                  <a:tcPr marL="54000" marR="54000" marT="28800" marB="28800" anchor="ctr">
                    <a:solidFill>
                      <a:srgbClr val="F2E9CC"/>
                    </a:solidFill>
                  </a:tcPr>
                </a:tc>
              </a:tr>
              <a:tr h="216000">
                <a:tc>
                  <a:txBody>
                    <a:bodyPr wrap="square"/>
                    <a:lstStyle/>
                    <a:p>
                      <a:pPr algn="l"/>
                      <a:r>
                        <a:rPr sz="1000" b="0" i="0">
                          <a:solidFill>
                            <a:srgbClr val="2A2A2A"/>
                          </a:solidFill>
                          <a:latin typeface="Poppins"/>
                        </a:rPr>
                        <a:t>Card payment acceptance reliability</a:t>
                      </a:r>
                    </a:p>
                  </a:txBody>
                  <a:tcPr marL="54000" marR="54000" marT="28800" marB="28800" anchor="ctr">
                    <a:solidFill>
                      <a:srgbClr val="F5F7FB"/>
                    </a:solidFill>
                  </a:tcPr>
                </a:tc>
                <a:tc>
                  <a:txBody>
                    <a:bodyPr wrap="square"/>
                    <a:lstStyle/>
                    <a:p>
                      <a:pPr algn="ctr"/>
                      <a:r>
                        <a:rPr sz="1000" b="0" i="0">
                          <a:solidFill>
                            <a:srgbClr val="FFFFFF"/>
                          </a:solidFill>
                          <a:latin typeface="Poppins"/>
                        </a:rPr>
                        <a:t>74</a:t>
                      </a:r>
                    </a:p>
                  </a:txBody>
                  <a:tcPr marL="54000" marR="54000" marT="28800" marB="28800" anchor="ctr">
                    <a:solidFill>
                      <a:srgbClr val="4E5B71"/>
                    </a:solidFill>
                  </a:tcPr>
                </a:tc>
                <a:tc>
                  <a:txBody>
                    <a:bodyPr wrap="square"/>
                    <a:lstStyle/>
                    <a:p>
                      <a:pPr algn="ctr"/>
                      <a:r>
                        <a:rPr sz="1000" b="0" i="0">
                          <a:solidFill>
                            <a:srgbClr val="2A2A2A"/>
                          </a:solidFill>
                          <a:latin typeface="Poppins"/>
                        </a:rPr>
                        <a:t>38</a:t>
                      </a:r>
                    </a:p>
                  </a:txBody>
                  <a:tcPr marL="54000" marR="54000" marT="28800" marB="28800" anchor="ctr">
                    <a:solidFill>
                      <a:srgbClr val="A0A7B4"/>
                    </a:solidFill>
                  </a:tcPr>
                </a:tc>
                <a:tc>
                  <a:txBody>
                    <a:bodyPr wrap="square"/>
                    <a:lstStyle/>
                    <a:p>
                      <a:pPr algn="ctr"/>
                      <a:r>
                        <a:rPr sz="1000" b="0" i="0">
                          <a:solidFill>
                            <a:srgbClr val="FFFFFF"/>
                          </a:solidFill>
                          <a:latin typeface="Poppins"/>
                        </a:rPr>
                        <a:t>81</a:t>
                      </a:r>
                    </a:p>
                  </a:txBody>
                  <a:tcPr marL="54000" marR="54000" marT="28800" marB="28800" anchor="ctr">
                    <a:solidFill>
                      <a:srgbClr val="3F4C64"/>
                    </a:solidFill>
                  </a:tcPr>
                </a:tc>
                <a:tc>
                  <a:txBody>
                    <a:bodyPr wrap="square"/>
                    <a:lstStyle/>
                    <a:p>
                      <a:pPr algn="ctr"/>
                      <a:r>
                        <a:rPr sz="1000" b="0" i="0">
                          <a:solidFill>
                            <a:srgbClr val="2A2A2A"/>
                          </a:solidFill>
                          <a:latin typeface="Poppins"/>
                        </a:rPr>
                        <a:t>16</a:t>
                      </a:r>
                    </a:p>
                  </a:txBody>
                  <a:tcPr marL="54000" marR="54000" marT="28800" marB="28800" anchor="ctr">
                    <a:solidFill>
                      <a:srgbClr val="F5F7FB"/>
                    </a:solidFill>
                  </a:tcPr>
                </a:tc>
                <a:tc>
                  <a:txBody>
                    <a:bodyPr wrap="square"/>
                    <a:lstStyle/>
                    <a:p>
                      <a:pPr algn="ctr"/>
                      <a:r>
                        <a:rPr sz="1000" b="0" i="0">
                          <a:solidFill>
                            <a:srgbClr val="3F7361"/>
                          </a:solidFill>
                          <a:latin typeface="Poppins"/>
                        </a:rPr>
                        <a:t>Positive</a:t>
                      </a:r>
                    </a:p>
                  </a:txBody>
                  <a:tcPr marL="54000" marR="54000" marT="28800" marB="28800" anchor="ctr">
                    <a:solidFill>
                      <a:srgbClr val="F5F7FB"/>
                    </a:solidFill>
                  </a:tcPr>
                </a:tc>
                <a:tc>
                  <a:txBody>
                    <a:bodyPr wrap="square"/>
                    <a:lstStyle/>
                    <a:p>
                      <a:pPr algn="ctr"/>
                      <a:r>
                        <a:rPr sz="1000" b="1" i="0">
                          <a:solidFill>
                            <a:srgbClr val="142440"/>
                          </a:solidFill>
                          <a:latin typeface="Poppins"/>
                        </a:rPr>
                        <a:t>Protect</a:t>
                      </a:r>
                    </a:p>
                  </a:txBody>
                  <a:tcPr marL="54000" marR="54000" marT="28800" marB="28800" anchor="ctr">
                    <a:solidFill>
                      <a:srgbClr val="DEE4EB"/>
                    </a:solidFill>
                  </a:tcPr>
                </a:tc>
              </a:tr>
              <a:tr h="216000">
                <a:tc>
                  <a:txBody>
                    <a:bodyPr wrap="square"/>
                    <a:lstStyle/>
                    <a:p>
                      <a:pPr algn="l"/>
                      <a:r>
                        <a:rPr sz="1000" b="0" i="0">
                          <a:solidFill>
                            <a:srgbClr val="2A2A2A"/>
                          </a:solidFill>
                          <a:latin typeface="Poppins"/>
                        </a:rPr>
                        <a:t>ATM availability and uptime</a:t>
                      </a:r>
                    </a:p>
                  </a:txBody>
                  <a:tcPr marL="54000" marR="54000" marT="28800" marB="28800" anchor="ctr">
                    <a:solidFill>
                      <a:srgbClr val="FFFFFF"/>
                    </a:solidFill>
                  </a:tcPr>
                </a:tc>
                <a:tc>
                  <a:txBody>
                    <a:bodyPr wrap="square"/>
                    <a:lstStyle/>
                    <a:p>
                      <a:pPr algn="ctr"/>
                      <a:r>
                        <a:rPr sz="1000" b="0" i="0">
                          <a:solidFill>
                            <a:srgbClr val="FFFFFF"/>
                          </a:solidFill>
                          <a:latin typeface="Poppins"/>
                        </a:rPr>
                        <a:t>68</a:t>
                      </a:r>
                    </a:p>
                  </a:txBody>
                  <a:tcPr marL="54000" marR="54000" marT="28800" marB="28800" anchor="ctr">
                    <a:solidFill>
                      <a:srgbClr val="5C687C"/>
                    </a:solidFill>
                  </a:tcPr>
                </a:tc>
                <a:tc>
                  <a:txBody>
                    <a:bodyPr wrap="square"/>
                    <a:lstStyle/>
                    <a:p>
                      <a:pPr algn="ctr"/>
                      <a:r>
                        <a:rPr sz="1000" b="0" i="0">
                          <a:solidFill>
                            <a:srgbClr val="2A2A2A"/>
                          </a:solidFill>
                          <a:latin typeface="Poppins"/>
                        </a:rPr>
                        <a:t>32</a:t>
                      </a:r>
                    </a:p>
                  </a:txBody>
                  <a:tcPr marL="54000" marR="54000" marT="28800" marB="28800" anchor="ctr">
                    <a:solidFill>
                      <a:srgbClr val="ADB3BF"/>
                    </a:solidFill>
                  </a:tcPr>
                </a:tc>
                <a:tc>
                  <a:txBody>
                    <a:bodyPr wrap="square"/>
                    <a:lstStyle/>
                    <a:p>
                      <a:pPr algn="ctr"/>
                      <a:r>
                        <a:rPr sz="1000" b="0" i="0">
                          <a:solidFill>
                            <a:srgbClr val="FFFFFF"/>
                          </a:solidFill>
                          <a:latin typeface="Poppins"/>
                        </a:rPr>
                        <a:t>79</a:t>
                      </a:r>
                    </a:p>
                  </a:txBody>
                  <a:tcPr marL="54000" marR="54000" marT="28800" marB="28800" anchor="ctr">
                    <a:solidFill>
                      <a:srgbClr val="435067"/>
                    </a:solidFill>
                  </a:tcPr>
                </a:tc>
                <a:tc>
                  <a:txBody>
                    <a:bodyPr wrap="square"/>
                    <a:lstStyle/>
                    <a:p>
                      <a:pPr algn="ctr"/>
                      <a:r>
                        <a:rPr sz="1000" b="0" i="0">
                          <a:solidFill>
                            <a:srgbClr val="2A2A2A"/>
                          </a:solidFill>
                          <a:latin typeface="Poppins"/>
                        </a:rPr>
                        <a:t>13</a:t>
                      </a:r>
                    </a:p>
                  </a:txBody>
                  <a:tcPr marL="54000" marR="54000" marT="28800" marB="28800" anchor="ctr">
                    <a:solidFill>
                      <a:srgbClr val="FFFFFF"/>
                    </a:solidFill>
                  </a:tcPr>
                </a:tc>
                <a:tc>
                  <a:txBody>
                    <a:bodyPr wrap="square"/>
                    <a:lstStyle/>
                    <a:p>
                      <a:pPr algn="ctr"/>
                      <a:r>
                        <a:rPr sz="1000" b="0" i="0">
                          <a:solidFill>
                            <a:srgbClr val="3F7361"/>
                          </a:solidFill>
                          <a:latin typeface="Poppins"/>
                        </a:rPr>
                        <a:t>Positive</a:t>
                      </a:r>
                    </a:p>
                  </a:txBody>
                  <a:tcPr marL="54000" marR="54000" marT="28800" marB="28800" anchor="ctr">
                    <a:solidFill>
                      <a:srgbClr val="FFFFFF"/>
                    </a:solidFill>
                  </a:tcPr>
                </a:tc>
                <a:tc>
                  <a:txBody>
                    <a:bodyPr wrap="square"/>
                    <a:lstStyle/>
                    <a:p>
                      <a:pPr algn="ctr"/>
                      <a:r>
                        <a:rPr sz="1000" b="1" i="0">
                          <a:solidFill>
                            <a:srgbClr val="142440"/>
                          </a:solidFill>
                          <a:latin typeface="Poppins"/>
                        </a:rPr>
                        <a:t>Protect</a:t>
                      </a:r>
                    </a:p>
                  </a:txBody>
                  <a:tcPr marL="54000" marR="54000" marT="28800" marB="28800" anchor="ctr">
                    <a:solidFill>
                      <a:srgbClr val="DEE4EB"/>
                    </a:solidFill>
                  </a:tcPr>
                </a:tc>
              </a:tr>
              <a:tr h="216000">
                <a:tc>
                  <a:txBody>
                    <a:bodyPr wrap="square"/>
                    <a:lstStyle/>
                    <a:p>
                      <a:pPr algn="l"/>
                      <a:r>
                        <a:rPr sz="1000" b="0" i="0">
                          <a:solidFill>
                            <a:srgbClr val="2A2A2A"/>
                          </a:solidFill>
                          <a:latin typeface="Poppins"/>
                        </a:rPr>
                        <a:t>App security and login</a:t>
                      </a:r>
                    </a:p>
                  </a:txBody>
                  <a:tcPr marL="54000" marR="54000" marT="28800" marB="28800" anchor="ctr">
                    <a:solidFill>
                      <a:srgbClr val="F5F7FB"/>
                    </a:solidFill>
                  </a:tcPr>
                </a:tc>
                <a:tc>
                  <a:txBody>
                    <a:bodyPr wrap="square"/>
                    <a:lstStyle/>
                    <a:p>
                      <a:pPr algn="ctr"/>
                      <a:r>
                        <a:rPr sz="1000" b="0" i="0">
                          <a:solidFill>
                            <a:srgbClr val="FFFFFF"/>
                          </a:solidFill>
                          <a:latin typeface="Poppins"/>
                        </a:rPr>
                        <a:t>63</a:t>
                      </a:r>
                    </a:p>
                  </a:txBody>
                  <a:tcPr marL="54000" marR="54000" marT="28800" marB="28800" anchor="ctr">
                    <a:solidFill>
                      <a:srgbClr val="677285"/>
                    </a:solidFill>
                  </a:tcPr>
                </a:tc>
                <a:tc>
                  <a:txBody>
                    <a:bodyPr wrap="square"/>
                    <a:lstStyle/>
                    <a:p>
                      <a:pPr algn="ctr"/>
                      <a:r>
                        <a:rPr sz="1000" b="0" i="0">
                          <a:solidFill>
                            <a:srgbClr val="2A2A2A"/>
                          </a:solidFill>
                          <a:latin typeface="Poppins"/>
                        </a:rPr>
                        <a:t>28</a:t>
                      </a:r>
                    </a:p>
                  </a:txBody>
                  <a:tcPr marL="54000" marR="54000" marT="28800" marB="28800" anchor="ctr">
                    <a:solidFill>
                      <a:srgbClr val="B6BCC7"/>
                    </a:solidFill>
                  </a:tcPr>
                </a:tc>
                <a:tc>
                  <a:txBody>
                    <a:bodyPr wrap="square"/>
                    <a:lstStyle/>
                    <a:p>
                      <a:pPr algn="ctr"/>
                      <a:r>
                        <a:rPr sz="1000" b="0" i="0">
                          <a:solidFill>
                            <a:srgbClr val="FFFFFF"/>
                          </a:solidFill>
                          <a:latin typeface="Poppins"/>
                        </a:rPr>
                        <a:t>84</a:t>
                      </a:r>
                    </a:p>
                  </a:txBody>
                  <a:tcPr marL="54000" marR="54000" marT="28800" marB="28800" anchor="ctr">
                    <a:solidFill>
                      <a:srgbClr val="38465E"/>
                    </a:solidFill>
                  </a:tcPr>
                </a:tc>
                <a:tc>
                  <a:txBody>
                    <a:bodyPr wrap="square"/>
                    <a:lstStyle/>
                    <a:p>
                      <a:pPr algn="ctr"/>
                      <a:r>
                        <a:rPr sz="1000" b="0" i="0">
                          <a:solidFill>
                            <a:srgbClr val="2A2A2A"/>
                          </a:solidFill>
                          <a:latin typeface="Poppins"/>
                        </a:rPr>
                        <a:t>11</a:t>
                      </a:r>
                    </a:p>
                  </a:txBody>
                  <a:tcPr marL="54000" marR="54000" marT="28800" marB="28800" anchor="ctr">
                    <a:solidFill>
                      <a:srgbClr val="F5F7FB"/>
                    </a:solidFill>
                  </a:tcPr>
                </a:tc>
                <a:tc>
                  <a:txBody>
                    <a:bodyPr wrap="square"/>
                    <a:lstStyle/>
                    <a:p>
                      <a:pPr algn="ctr"/>
                      <a:r>
                        <a:rPr sz="1000" b="0" i="0">
                          <a:solidFill>
                            <a:srgbClr val="3F7361"/>
                          </a:solidFill>
                          <a:latin typeface="Poppins"/>
                        </a:rPr>
                        <a:t>Positive</a:t>
                      </a:r>
                    </a:p>
                  </a:txBody>
                  <a:tcPr marL="54000" marR="54000" marT="28800" marB="28800" anchor="ctr">
                    <a:solidFill>
                      <a:srgbClr val="F5F7FB"/>
                    </a:solidFill>
                  </a:tcPr>
                </a:tc>
                <a:tc>
                  <a:txBody>
                    <a:bodyPr wrap="square"/>
                    <a:lstStyle/>
                    <a:p>
                      <a:pPr algn="ctr"/>
                      <a:r>
                        <a:rPr sz="1000" b="1" i="0">
                          <a:solidFill>
                            <a:srgbClr val="142440"/>
                          </a:solidFill>
                          <a:latin typeface="Poppins"/>
                        </a:rPr>
                        <a:t>Protect</a:t>
                      </a:r>
                    </a:p>
                  </a:txBody>
                  <a:tcPr marL="54000" marR="54000" marT="28800" marB="28800" anchor="ctr">
                    <a:solidFill>
                      <a:srgbClr val="DEE4EB"/>
                    </a:solidFill>
                  </a:tcPr>
                </a:tc>
              </a:tr>
              <a:tr h="216000">
                <a:tc>
                  <a:txBody>
                    <a:bodyPr wrap="square"/>
                    <a:lstStyle/>
                    <a:p>
                      <a:pPr algn="l"/>
                      <a:r>
                        <a:rPr sz="1000" b="0" i="0">
                          <a:solidFill>
                            <a:srgbClr val="2A2A2A"/>
                          </a:solidFill>
                          <a:latin typeface="Poppins"/>
                        </a:rPr>
                        <a:t>Account fee transparency</a:t>
                      </a:r>
                    </a:p>
                  </a:txBody>
                  <a:tcPr marL="54000" marR="54000" marT="28800" marB="28800" anchor="ctr">
                    <a:solidFill>
                      <a:srgbClr val="FFFFFF"/>
                    </a:solidFill>
                  </a:tcPr>
                </a:tc>
                <a:tc>
                  <a:txBody>
                    <a:bodyPr wrap="square"/>
                    <a:lstStyle/>
                    <a:p>
                      <a:pPr algn="ctr"/>
                      <a:r>
                        <a:rPr sz="1000" b="0" i="0">
                          <a:solidFill>
                            <a:srgbClr val="2A2A2A"/>
                          </a:solidFill>
                          <a:latin typeface="Poppins"/>
                        </a:rPr>
                        <a:t>44</a:t>
                      </a:r>
                    </a:p>
                  </a:txBody>
                  <a:tcPr marL="54000" marR="54000" marT="28800" marB="28800" anchor="ctr">
                    <a:solidFill>
                      <a:srgbClr val="929AA9"/>
                    </a:solidFill>
                  </a:tcPr>
                </a:tc>
                <a:tc>
                  <a:txBody>
                    <a:bodyPr wrap="square"/>
                    <a:lstStyle/>
                    <a:p>
                      <a:pPr algn="ctr"/>
                      <a:r>
                        <a:rPr sz="1000" b="0" i="0">
                          <a:solidFill>
                            <a:srgbClr val="2A2A2A"/>
                          </a:solidFill>
                          <a:latin typeface="Poppins"/>
                        </a:rPr>
                        <a:t>21</a:t>
                      </a:r>
                    </a:p>
                  </a:txBody>
                  <a:tcPr marL="54000" marR="54000" marT="28800" marB="28800" anchor="ctr">
                    <a:solidFill>
                      <a:srgbClr val="C6CBD4"/>
                    </a:solidFill>
                  </a:tcPr>
                </a:tc>
                <a:tc>
                  <a:txBody>
                    <a:bodyPr wrap="square"/>
                    <a:lstStyle/>
                    <a:p>
                      <a:pPr algn="ctr"/>
                      <a:r>
                        <a:rPr sz="1000" b="0" i="0">
                          <a:solidFill>
                            <a:srgbClr val="2A2A2A"/>
                          </a:solidFill>
                          <a:latin typeface="Poppins"/>
                        </a:rPr>
                        <a:t>41</a:t>
                      </a:r>
                    </a:p>
                  </a:txBody>
                  <a:tcPr marL="54000" marR="54000" marT="28800" marB="28800" anchor="ctr">
                    <a:solidFill>
                      <a:srgbClr val="99A0AE"/>
                    </a:solidFill>
                  </a:tcPr>
                </a:tc>
                <a:tc>
                  <a:txBody>
                    <a:bodyPr wrap="square"/>
                    <a:lstStyle/>
                    <a:p>
                      <a:pPr algn="ctr"/>
                      <a:r>
                        <a:rPr sz="1000" b="0" i="0">
                          <a:solidFill>
                            <a:srgbClr val="2A2A2A"/>
                          </a:solidFill>
                          <a:latin typeface="Poppins"/>
                        </a:rPr>
                        <a:t>23</a:t>
                      </a:r>
                    </a:p>
                  </a:txBody>
                  <a:tcPr marL="54000" marR="54000" marT="28800" marB="28800" anchor="ctr">
                    <a:solidFill>
                      <a:srgbClr val="FFFFFF"/>
                    </a:solidFill>
                  </a:tcPr>
                </a:tc>
                <a:tc>
                  <a:txBody>
                    <a:bodyPr wrap="square"/>
                    <a:lstStyle/>
                    <a:p>
                      <a:pPr algn="ctr"/>
                      <a:r>
                        <a:rPr sz="1000" b="0" i="0">
                          <a:solidFill>
                            <a:srgbClr val="A8615A"/>
                          </a:solidFill>
                          <a:latin typeface="Poppins"/>
                        </a:rPr>
                        <a:t>Negative</a:t>
                      </a:r>
                    </a:p>
                  </a:txBody>
                  <a:tcPr marL="54000" marR="54000" marT="28800" marB="28800" anchor="ctr">
                    <a:solidFill>
                      <a:srgbClr val="FFFFFF"/>
                    </a:solidFill>
                  </a:tcPr>
                </a:tc>
                <a:tc>
                  <a:txBody>
                    <a:bodyPr wrap="square"/>
                    <a:lstStyle/>
                    <a:p>
                      <a:pPr algn="ctr"/>
                      <a:r>
                        <a:rPr sz="1000" b="1" i="0">
                          <a:solidFill>
                            <a:srgbClr val="142440"/>
                          </a:solidFill>
                          <a:latin typeface="Poppins"/>
                        </a:rPr>
                        <a:t>Deprioritise</a:t>
                      </a:r>
                    </a:p>
                  </a:txBody>
                  <a:tcPr marL="54000" marR="54000" marT="28800" marB="28800" anchor="ctr">
                    <a:solidFill>
                      <a:srgbClr val="FDFDFE"/>
                    </a:solidFill>
                  </a:tcPr>
                </a:tc>
              </a:tr>
              <a:tr h="216000">
                <a:tc>
                  <a:txBody>
                    <a:bodyPr wrap="square"/>
                    <a:lstStyle/>
                    <a:p>
                      <a:pPr algn="l"/>
                      <a:r>
                        <a:rPr sz="1000" b="0" i="0">
                          <a:solidFill>
                            <a:srgbClr val="2A2A2A"/>
                          </a:solidFill>
                          <a:latin typeface="Poppins"/>
                        </a:rPr>
                        <a:t>Branch waiting times</a:t>
                      </a:r>
                    </a:p>
                  </a:txBody>
                  <a:tcPr marL="54000" marR="54000" marT="28800" marB="28800" anchor="ctr">
                    <a:solidFill>
                      <a:srgbClr val="F5F7FB"/>
                    </a:solidFill>
                  </a:tcPr>
                </a:tc>
                <a:tc>
                  <a:txBody>
                    <a:bodyPr wrap="square"/>
                    <a:lstStyle/>
                    <a:p>
                      <a:pPr algn="ctr"/>
                      <a:r>
                        <a:rPr sz="1000" b="0" i="0">
                          <a:solidFill>
                            <a:srgbClr val="2A2A2A"/>
                          </a:solidFill>
                          <a:latin typeface="Poppins"/>
                        </a:rPr>
                        <a:t>41</a:t>
                      </a:r>
                    </a:p>
                  </a:txBody>
                  <a:tcPr marL="54000" marR="54000" marT="28800" marB="28800" anchor="ctr">
                    <a:solidFill>
                      <a:srgbClr val="99A0AE"/>
                    </a:solidFill>
                  </a:tcPr>
                </a:tc>
                <a:tc>
                  <a:txBody>
                    <a:bodyPr wrap="square"/>
                    <a:lstStyle/>
                    <a:p>
                      <a:pPr algn="ctr"/>
                      <a:r>
                        <a:rPr sz="1000" b="0" i="0">
                          <a:solidFill>
                            <a:srgbClr val="2A2A2A"/>
                          </a:solidFill>
                          <a:latin typeface="Poppins"/>
                        </a:rPr>
                        <a:t>28</a:t>
                      </a:r>
                    </a:p>
                  </a:txBody>
                  <a:tcPr marL="54000" marR="54000" marT="28800" marB="28800" anchor="ctr">
                    <a:solidFill>
                      <a:srgbClr val="B6BCC7"/>
                    </a:solidFill>
                  </a:tcPr>
                </a:tc>
                <a:tc>
                  <a:txBody>
                    <a:bodyPr wrap="square"/>
                    <a:lstStyle/>
                    <a:p>
                      <a:pPr algn="ctr"/>
                      <a:r>
                        <a:rPr sz="1000" b="0" i="0">
                          <a:solidFill>
                            <a:srgbClr val="FFFFFF"/>
                          </a:solidFill>
                          <a:latin typeface="Poppins"/>
                        </a:rPr>
                        <a:t>53</a:t>
                      </a:r>
                    </a:p>
                  </a:txBody>
                  <a:tcPr marL="54000" marR="54000" marT="28800" marB="28800" anchor="ctr">
                    <a:solidFill>
                      <a:srgbClr val="7E8798"/>
                    </a:solidFill>
                  </a:tcPr>
                </a:tc>
                <a:tc>
                  <a:txBody>
                    <a:bodyPr wrap="square"/>
                    <a:lstStyle/>
                    <a:p>
                      <a:pPr algn="ctr"/>
                      <a:r>
                        <a:rPr sz="1000" b="0" i="0">
                          <a:solidFill>
                            <a:srgbClr val="2A2A2A"/>
                          </a:solidFill>
                          <a:latin typeface="Poppins"/>
                        </a:rPr>
                        <a:t>19</a:t>
                      </a:r>
                    </a:p>
                  </a:txBody>
                  <a:tcPr marL="54000" marR="54000" marT="28800" marB="28800" anchor="ctr">
                    <a:solidFill>
                      <a:srgbClr val="F5F7FB"/>
                    </a:solidFill>
                  </a:tcPr>
                </a:tc>
                <a:tc>
                  <a:txBody>
                    <a:bodyPr wrap="square"/>
                    <a:lstStyle/>
                    <a:p>
                      <a:pPr algn="ctr"/>
                      <a:r>
                        <a:rPr sz="1000" b="0" i="0">
                          <a:solidFill>
                            <a:srgbClr val="3F7361"/>
                          </a:solidFill>
                          <a:latin typeface="Poppins"/>
                        </a:rPr>
                        <a:t>Positive</a:t>
                      </a:r>
                    </a:p>
                  </a:txBody>
                  <a:tcPr marL="54000" marR="54000" marT="28800" marB="28800" anchor="ctr">
                    <a:solidFill>
                      <a:srgbClr val="F5F7FB"/>
                    </a:solidFill>
                  </a:tcPr>
                </a:tc>
                <a:tc>
                  <a:txBody>
                    <a:bodyPr wrap="square"/>
                    <a:lstStyle/>
                    <a:p>
                      <a:pPr algn="ctr"/>
                      <a:r>
                        <a:rPr sz="1000" b="1" i="0">
                          <a:solidFill>
                            <a:srgbClr val="142440"/>
                          </a:solidFill>
                          <a:latin typeface="Poppins"/>
                        </a:rPr>
                        <a:t>Deprioritise</a:t>
                      </a:r>
                    </a:p>
                  </a:txBody>
                  <a:tcPr marL="54000" marR="54000" marT="28800" marB="28800" anchor="ctr">
                    <a:solidFill>
                      <a:srgbClr val="FDFDFE"/>
                    </a:solidFill>
                  </a:tcPr>
                </a:tc>
              </a:tr>
              <a:tr h="216000">
                <a:tc>
                  <a:txBody>
                    <a:bodyPr wrap="square"/>
                    <a:lstStyle/>
                    <a:p>
                      <a:pPr algn="l"/>
                      <a:r>
                        <a:rPr sz="1000" b="0" i="0">
                          <a:solidFill>
                            <a:srgbClr val="2A2A2A"/>
                          </a:solidFill>
                          <a:latin typeface="Poppins"/>
                        </a:rPr>
                        <a:t>Mobile money transfer</a:t>
                      </a:r>
                    </a:p>
                  </a:txBody>
                  <a:tcPr marL="54000" marR="54000" marT="28800" marB="28800" anchor="ctr">
                    <a:solidFill>
                      <a:srgbClr val="FFFFFF"/>
                    </a:solidFill>
                  </a:tcPr>
                </a:tc>
                <a:tc>
                  <a:txBody>
                    <a:bodyPr wrap="square"/>
                    <a:lstStyle/>
                    <a:p>
                      <a:pPr algn="ctr"/>
                      <a:r>
                        <a:rPr sz="1000" b="0" i="0">
                          <a:solidFill>
                            <a:srgbClr val="2A2A2A"/>
                          </a:solidFill>
                          <a:latin typeface="Poppins"/>
                        </a:rPr>
                        <a:t>39</a:t>
                      </a:r>
                    </a:p>
                  </a:txBody>
                  <a:tcPr marL="54000" marR="54000" marT="28800" marB="28800" anchor="ctr">
                    <a:solidFill>
                      <a:srgbClr val="9DA5B2"/>
                    </a:solidFill>
                  </a:tcPr>
                </a:tc>
                <a:tc>
                  <a:txBody>
                    <a:bodyPr wrap="square"/>
                    <a:lstStyle/>
                    <a:p>
                      <a:pPr algn="ctr"/>
                      <a:r>
                        <a:rPr sz="1000" b="0" i="0">
                          <a:solidFill>
                            <a:srgbClr val="2A2A2A"/>
                          </a:solidFill>
                          <a:latin typeface="Poppins"/>
                        </a:rPr>
                        <a:t>28</a:t>
                      </a:r>
                    </a:p>
                  </a:txBody>
                  <a:tcPr marL="54000" marR="54000" marT="28800" marB="28800" anchor="ctr">
                    <a:solidFill>
                      <a:srgbClr val="B6BCC7"/>
                    </a:solidFill>
                  </a:tcPr>
                </a:tc>
                <a:tc>
                  <a:txBody>
                    <a:bodyPr wrap="square"/>
                    <a:lstStyle/>
                    <a:p>
                      <a:pPr algn="ctr"/>
                      <a:r>
                        <a:rPr sz="1000" b="0" i="0">
                          <a:solidFill>
                            <a:srgbClr val="FFFFFF"/>
                          </a:solidFill>
                          <a:latin typeface="Poppins"/>
                        </a:rPr>
                        <a:t>76</a:t>
                      </a:r>
                    </a:p>
                  </a:txBody>
                  <a:tcPr marL="54000" marR="54000" marT="28800" marB="28800" anchor="ctr">
                    <a:solidFill>
                      <a:srgbClr val="4A576D"/>
                    </a:solidFill>
                  </a:tcPr>
                </a:tc>
                <a:tc>
                  <a:txBody>
                    <a:bodyPr wrap="square"/>
                    <a:lstStyle/>
                    <a:p>
                      <a:pPr algn="ctr"/>
                      <a:r>
                        <a:rPr sz="1000" b="0" i="0">
                          <a:solidFill>
                            <a:srgbClr val="2A2A2A"/>
                          </a:solidFill>
                          <a:latin typeface="Poppins"/>
                        </a:rPr>
                        <a:t>14</a:t>
                      </a:r>
                    </a:p>
                  </a:txBody>
                  <a:tcPr marL="54000" marR="54000" marT="28800" marB="28800" anchor="ctr">
                    <a:solidFill>
                      <a:srgbClr val="FFFFFF"/>
                    </a:solidFill>
                  </a:tcPr>
                </a:tc>
                <a:tc>
                  <a:txBody>
                    <a:bodyPr wrap="square"/>
                    <a:lstStyle/>
                    <a:p>
                      <a:pPr algn="ctr"/>
                      <a:r>
                        <a:rPr sz="1000" b="0" i="0">
                          <a:solidFill>
                            <a:srgbClr val="3F7361"/>
                          </a:solidFill>
                          <a:latin typeface="Poppins"/>
                        </a:rPr>
                        <a:t>Positive</a:t>
                      </a:r>
                    </a:p>
                  </a:txBody>
                  <a:tcPr marL="54000" marR="54000" marT="28800" marB="28800" anchor="ctr">
                    <a:solidFill>
                      <a:srgbClr val="FFFFFF"/>
                    </a:solidFill>
                  </a:tcPr>
                </a:tc>
                <a:tc>
                  <a:txBody>
                    <a:bodyPr wrap="square"/>
                    <a:lstStyle/>
                    <a:p>
                      <a:pPr algn="ctr"/>
                      <a:r>
                        <a:rPr sz="1000" b="1" i="0">
                          <a:solidFill>
                            <a:srgbClr val="142440"/>
                          </a:solidFill>
                          <a:latin typeface="Poppins"/>
                        </a:rPr>
                        <a:t>Deprioritise</a:t>
                      </a:r>
                    </a:p>
                  </a:txBody>
                  <a:tcPr marL="54000" marR="54000" marT="28800" marB="28800" anchor="ctr">
                    <a:solidFill>
                      <a:srgbClr val="FDFDFE"/>
                    </a:solidFill>
                  </a:tcPr>
                </a:tc>
              </a:tr>
              <a:tr h="216000">
                <a:tc>
                  <a:txBody>
                    <a:bodyPr wrap="square"/>
                    <a:lstStyle/>
                    <a:p>
                      <a:pPr algn="l"/>
                      <a:r>
                        <a:rPr sz="1000" b="0" i="0">
                          <a:solidFill>
                            <a:srgbClr val="2A2A2A"/>
                          </a:solidFill>
                          <a:latin typeface="Poppins"/>
                        </a:rPr>
                        <a:t>Monthly fee value</a:t>
                      </a:r>
                    </a:p>
                  </a:txBody>
                  <a:tcPr marL="54000" marR="54000" marT="28800" marB="28800" anchor="ctr">
                    <a:solidFill>
                      <a:srgbClr val="F5F7FB"/>
                    </a:solidFill>
                  </a:tcPr>
                </a:tc>
                <a:tc>
                  <a:txBody>
                    <a:bodyPr wrap="square"/>
                    <a:lstStyle/>
                    <a:p>
                      <a:pPr algn="ctr"/>
                      <a:r>
                        <a:rPr sz="1000" b="0" i="0">
                          <a:solidFill>
                            <a:srgbClr val="2A2A2A"/>
                          </a:solidFill>
                          <a:latin typeface="Poppins"/>
                        </a:rPr>
                        <a:t>38</a:t>
                      </a:r>
                    </a:p>
                  </a:txBody>
                  <a:tcPr marL="54000" marR="54000" marT="28800" marB="28800" anchor="ctr">
                    <a:solidFill>
                      <a:srgbClr val="A0A7B4"/>
                    </a:solidFill>
                  </a:tcPr>
                </a:tc>
                <a:tc>
                  <a:txBody>
                    <a:bodyPr wrap="square"/>
                    <a:lstStyle/>
                    <a:p>
                      <a:pPr algn="ctr"/>
                      <a:r>
                        <a:rPr sz="1000" b="0" i="0">
                          <a:solidFill>
                            <a:srgbClr val="2A2A2A"/>
                          </a:solidFill>
                          <a:latin typeface="Poppins"/>
                        </a:rPr>
                        <a:t>18</a:t>
                      </a:r>
                    </a:p>
                  </a:txBody>
                  <a:tcPr marL="54000" marR="54000" marT="28800" marB="28800" anchor="ctr">
                    <a:solidFill>
                      <a:srgbClr val="CCD1D9"/>
                    </a:solidFill>
                  </a:tcPr>
                </a:tc>
                <a:tc>
                  <a:txBody>
                    <a:bodyPr wrap="square"/>
                    <a:lstStyle/>
                    <a:p>
                      <a:pPr algn="ctr"/>
                      <a:r>
                        <a:rPr sz="1000" b="0" i="0">
                          <a:solidFill>
                            <a:srgbClr val="2A2A2A"/>
                          </a:solidFill>
                          <a:latin typeface="Poppins"/>
                        </a:rPr>
                        <a:t>36</a:t>
                      </a:r>
                    </a:p>
                  </a:txBody>
                  <a:tcPr marL="54000" marR="54000" marT="28800" marB="28800" anchor="ctr">
                    <a:solidFill>
                      <a:srgbClr val="A4ABB8"/>
                    </a:solidFill>
                  </a:tcPr>
                </a:tc>
                <a:tc>
                  <a:txBody>
                    <a:bodyPr wrap="square"/>
                    <a:lstStyle/>
                    <a:p>
                      <a:pPr algn="ctr"/>
                      <a:r>
                        <a:rPr sz="1000" b="0" i="0">
                          <a:solidFill>
                            <a:srgbClr val="2A2A2A"/>
                          </a:solidFill>
                          <a:latin typeface="Poppins"/>
                        </a:rPr>
                        <a:t>21</a:t>
                      </a:r>
                    </a:p>
                  </a:txBody>
                  <a:tcPr marL="54000" marR="54000" marT="28800" marB="28800" anchor="ctr">
                    <a:solidFill>
                      <a:srgbClr val="F5F7FB"/>
                    </a:solidFill>
                  </a:tcPr>
                </a:tc>
                <a:tc>
                  <a:txBody>
                    <a:bodyPr wrap="square"/>
                    <a:lstStyle/>
                    <a:p>
                      <a:pPr algn="ctr"/>
                      <a:r>
                        <a:rPr sz="1000" b="0" i="0">
                          <a:solidFill>
                            <a:srgbClr val="A8615A"/>
                          </a:solidFill>
                          <a:latin typeface="Poppins"/>
                        </a:rPr>
                        <a:t>Negative</a:t>
                      </a:r>
                    </a:p>
                  </a:txBody>
                  <a:tcPr marL="54000" marR="54000" marT="28800" marB="28800" anchor="ctr">
                    <a:solidFill>
                      <a:srgbClr val="F5F7FB"/>
                    </a:solidFill>
                  </a:tcPr>
                </a:tc>
                <a:tc>
                  <a:txBody>
                    <a:bodyPr wrap="square"/>
                    <a:lstStyle/>
                    <a:p>
                      <a:pPr algn="ctr"/>
                      <a:r>
                        <a:rPr sz="1000" b="1" i="0">
                          <a:solidFill>
                            <a:srgbClr val="142440"/>
                          </a:solidFill>
                          <a:latin typeface="Poppins"/>
                        </a:rPr>
                        <a:t>Deprioritise</a:t>
                      </a:r>
                    </a:p>
                  </a:txBody>
                  <a:tcPr marL="54000" marR="54000" marT="28800" marB="28800" anchor="ctr">
                    <a:solidFill>
                      <a:srgbClr val="FDFDFE"/>
                    </a:solidFill>
                  </a:tcPr>
                </a:tc>
              </a:tr>
            </a:tbl>
          </a:graphicData>
        </a:graphic>
      </p:graphicFrame>
      <p:sp>
        <p:nvSpPr>
          <p:cNvPr id="10" name="Rectangle 9"/>
          <p:cNvSpPr/>
          <p:nvPr/>
        </p:nvSpPr>
        <p:spPr>
          <a:xfrm>
            <a:off x="540000" y="3888000"/>
            <a:ext cx="11113200" cy="2160000"/>
          </a:xfrm>
          <a:prstGeom prst="rect">
            <a:avLst/>
          </a:prstGeom>
          <a:solidFill>
            <a:srgbClr val="F5F7FB"/>
          </a:solidFill>
          <a:ln w="12700">
            <a:solidFill>
              <a:srgbClr val="142440"/>
            </a:solidFill>
          </a:ln>
        </p:spPr>
        <p:style>
          <a:lnRef idx="1">
            <a:schemeClr val="accent1"/>
          </a:lnRef>
          <a:fillRef idx="3">
            <a:schemeClr val="accent1"/>
          </a:fillRef>
          <a:effectRef idx="2">
            <a:schemeClr val="accent1"/>
          </a:effectRef>
          <a:fontRef idx="minor">
            <a:schemeClr val="lt1"/>
          </a:fontRef>
        </p:style>
        <p:txBody>
          <a:bodyPr rtlCol="0" anchor="t" wrap="square" lIns="180000" rIns="180000" tIns="144000" bIns="108000">
            <a:noAutofit/>
          </a:bodyPr>
          <a:lstStyle/>
          <a:p>
            <a:pPr algn="l">
              <a:spcAft>
                <a:spcPts val="400"/>
              </a:spcAft>
            </a:pPr>
            <a:r>
              <a:rPr sz="1200" b="1" i="0">
                <a:solidFill>
                  <a:srgbClr val="142440"/>
                </a:solidFill>
                <a:latin typeface="Poppins"/>
              </a:rPr>
              <a:t>How to read this table</a:t>
            </a:r>
          </a:p>
          <a:p>
            <a:pPr algn="l">
              <a:lnSpc>
                <a:spcPct val="105000"/>
              </a:lnSpc>
              <a:spcAft>
                <a:spcPts val="100"/>
              </a:spcAft>
            </a:pPr>
            <a:r>
              <a:rPr sz="1000" b="1" i="0">
                <a:solidFill>
                  <a:srgbClr val="2A2A2A"/>
                </a:solidFill>
                <a:latin typeface="Poppins"/>
              </a:rPr>
              <a:t>Importance: </a:t>
            </a:r>
            <a:r>
              <a:rPr sz="1000" b="0" i="0">
                <a:solidFill>
                  <a:srgbClr val="2A2A2A"/>
                </a:solidFill>
                <a:latin typeface="Poppins"/>
              </a:rPr>
              <a:t>how strongly this theme drives the overall NPS score.</a:t>
            </a:r>
          </a:p>
          <a:p>
            <a:pPr algn="l">
              <a:lnSpc>
                <a:spcPct val="105000"/>
              </a:lnSpc>
              <a:spcAft>
                <a:spcPts val="100"/>
              </a:spcAft>
            </a:pPr>
            <a:r>
              <a:rPr sz="1000" b="1" i="0">
                <a:solidFill>
                  <a:srgbClr val="2A2A2A"/>
                </a:solidFill>
                <a:latin typeface="Poppins"/>
              </a:rPr>
              <a:t>Impact: </a:t>
            </a:r>
            <a:r>
              <a:rPr sz="1000" b="0" i="0">
                <a:solidFill>
                  <a:srgbClr val="2A2A2A"/>
                </a:solidFill>
                <a:latin typeface="Poppins"/>
              </a:rPr>
              <a:t>the opportunity to move the score by improving this theme's performance.</a:t>
            </a:r>
          </a:p>
          <a:p>
            <a:pPr algn="l">
              <a:lnSpc>
                <a:spcPct val="105000"/>
              </a:lnSpc>
              <a:spcAft>
                <a:spcPts val="100"/>
              </a:spcAft>
            </a:pPr>
            <a:r>
              <a:rPr sz="1000" b="1" i="0">
                <a:solidFill>
                  <a:srgbClr val="2A2A2A"/>
                </a:solidFill>
                <a:latin typeface="Poppins"/>
              </a:rPr>
              <a:t>Performance: </a:t>
            </a:r>
            <a:r>
              <a:rPr sz="1000" b="0" i="0">
                <a:solidFill>
                  <a:srgbClr val="2A2A2A"/>
                </a:solidFill>
                <a:latin typeface="Poppins"/>
              </a:rPr>
              <a:t>net sentiment on this theme from customers raising it, where 50 is neutral.</a:t>
            </a:r>
          </a:p>
          <a:p>
            <a:pPr algn="l">
              <a:lnSpc>
                <a:spcPct val="105000"/>
              </a:lnSpc>
              <a:spcAft>
                <a:spcPts val="100"/>
              </a:spcAft>
            </a:pPr>
            <a:r>
              <a:rPr sz="1000" b="1" i="0">
                <a:solidFill>
                  <a:srgbClr val="2A2A2A"/>
                </a:solidFill>
                <a:latin typeface="Poppins"/>
              </a:rPr>
              <a:t>Direction: </a:t>
            </a:r>
            <a:r>
              <a:rPr sz="1000" b="0" i="0">
                <a:solidFill>
                  <a:srgbClr val="2A2A2A"/>
                </a:solidFill>
                <a:latin typeface="Poppins"/>
              </a:rPr>
              <a:t>positive themes lift the score when improved; negative themes correlate inversely with NPS and are diagnostic signals.</a:t>
            </a:r>
          </a:p>
          <a:p>
            <a:pPr algn="l">
              <a:spcBef>
                <a:spcPts val="600"/>
              </a:spcBef>
              <a:spcAft>
                <a:spcPts val="200"/>
              </a:spcAft>
            </a:pPr>
            <a:r>
              <a:rPr sz="1100" b="1" i="0">
                <a:solidFill>
                  <a:srgbClr val="142440"/>
                </a:solidFill>
                <a:latin typeface="Poppins"/>
              </a:rPr>
              <a:t>Read for this report:</a:t>
            </a:r>
          </a:p>
          <a:p>
            <a:pPr algn="l">
              <a:lnSpc>
                <a:spcPct val="110000"/>
              </a:lnSpc>
            </a:pPr>
            <a:r>
              <a:rPr sz="1000" b="0" i="0">
                <a:solidFill>
                  <a:srgbClr val="2A2A2A"/>
                </a:solidFill>
                <a:latin typeface="Poppins"/>
              </a:rPr>
              <a:t>Digital account onboarding is the strongest driver in this analysis at importance 87 and impact 76, negative direction. The signal is diagnostic: customers for whom this theme is salient score systematically lower, and the causal picture should be confirmed before remediation. 3 themes sit in Priority Investment and 15 in Low Priority, with 3 in Protect and Maintain and 4 in Investigate Before Investing. Priority Investment performance averages 38 out of 100, indicating mixed-to-negative sentiment on themes that matter most.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